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98" r:id="rId1"/>
  </p:sldMasterIdLst>
  <p:notesMasterIdLst>
    <p:notesMasterId r:id="rId22"/>
  </p:notes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  <p:sldId id="264" r:id="rId9"/>
    <p:sldId id="273" r:id="rId10"/>
    <p:sldId id="270" r:id="rId11"/>
    <p:sldId id="265" r:id="rId12"/>
    <p:sldId id="271" r:id="rId13"/>
    <p:sldId id="266" r:id="rId14"/>
    <p:sldId id="274" r:id="rId15"/>
    <p:sldId id="269" r:id="rId16"/>
    <p:sldId id="272" r:id="rId17"/>
    <p:sldId id="267" r:id="rId18"/>
    <p:sldId id="268" r:id="rId19"/>
    <p:sldId id="276" r:id="rId20"/>
    <p:sldId id="275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277AD93D-6A47-9746-9345-361DA863B7DB}">
          <p14:sldIdLst>
            <p14:sldId id="256"/>
          </p14:sldIdLst>
        </p14:section>
        <p14:section name="PROBLEM" id="{AB422642-4CF9-1042-86B3-6CBD0BCB13A1}">
          <p14:sldIdLst>
            <p14:sldId id="257"/>
            <p14:sldId id="259"/>
            <p14:sldId id="261"/>
          </p14:sldIdLst>
        </p14:section>
        <p14:section name="SOLUTION" id="{56271586-4F15-A241-BABE-219DD5795C48}">
          <p14:sldIdLst>
            <p14:sldId id="260"/>
          </p14:sldIdLst>
        </p14:section>
        <p14:section name="METHOD" id="{8F5FC20A-0D1B-B24B-8559-2F082E246DBE}">
          <p14:sldIdLst>
            <p14:sldId id="262"/>
          </p14:sldIdLst>
        </p14:section>
        <p14:section name="DEMOS" id="{2C372E79-7DAB-184D-809F-364BAB5260C4}">
          <p14:sldIdLst>
            <p14:sldId id="263"/>
            <p14:sldId id="264"/>
            <p14:sldId id="273"/>
            <p14:sldId id="270"/>
            <p14:sldId id="265"/>
            <p14:sldId id="271"/>
            <p14:sldId id="266"/>
            <p14:sldId id="274"/>
          </p14:sldIdLst>
        </p14:section>
        <p14:section name="CONCLUSION" id="{57A52759-0DE5-8F41-9A1F-4E8068E266F9}">
          <p14:sldIdLst>
            <p14:sldId id="269"/>
            <p14:sldId id="272"/>
            <p14:sldId id="267"/>
            <p14:sldId id="268"/>
            <p14:sldId id="276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yrill Lippuner" initials="CL" lastIdx="2" clrIdx="0">
    <p:extLst>
      <p:ext uri="{19B8F6BF-5375-455C-9EA6-DF929625EA0E}">
        <p15:presenceInfo xmlns:p15="http://schemas.microsoft.com/office/powerpoint/2012/main" userId="6d5dda69ca8009a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2"/>
    <p:restoredTop sz="73856"/>
  </p:normalViewPr>
  <p:slideViewPr>
    <p:cSldViewPr snapToGrid="0" snapToObjects="1">
      <p:cViewPr varScale="1">
        <p:scale>
          <a:sx n="79" d="100"/>
          <a:sy n="79" d="100"/>
        </p:scale>
        <p:origin x="13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15BCB-A34F-3748-8DA7-EBA7A85973A1}" type="datetimeFigureOut">
              <a:rPr lang="de-DE" smtClean="0"/>
              <a:t>13.01.19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7BDE4-430D-CA46-8DAC-A2EE313EB8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72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Hello</a:t>
            </a:r>
            <a:r>
              <a:rPr lang="de-DE" dirty="0"/>
              <a:t> – Goal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Fast </a:t>
            </a:r>
            <a:r>
              <a:rPr lang="de-DE" dirty="0" err="1"/>
              <a:t>Prototyping</a:t>
            </a:r>
            <a:r>
              <a:rPr lang="de-DE" dirty="0"/>
              <a:t> – </a:t>
            </a:r>
            <a:r>
              <a:rPr lang="de-DE" dirty="0" err="1"/>
              <a:t>Students</a:t>
            </a:r>
            <a:r>
              <a:rPr lang="de-DE" dirty="0"/>
              <a:t> – Semester </a:t>
            </a:r>
            <a:r>
              <a:rPr lang="de-DE" dirty="0" err="1"/>
              <a:t>projects</a:t>
            </a:r>
            <a:r>
              <a:rPr lang="de-DE" dirty="0"/>
              <a:t> – Courses – Learning </a:t>
            </a:r>
            <a:r>
              <a:rPr lang="de-DE" dirty="0" err="1"/>
              <a:t>purposes</a:t>
            </a:r>
            <a:r>
              <a:rPr lang="de-DE" dirty="0"/>
              <a:t> – Labs – Fast Development</a:t>
            </a:r>
          </a:p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6373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980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performance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usability</a:t>
            </a:r>
            <a:r>
              <a:rPr lang="de-DE" dirty="0"/>
              <a:t> –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again</a:t>
            </a:r>
            <a:r>
              <a:rPr lang="de-DE" dirty="0"/>
              <a:t> – Not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– Time </a:t>
            </a:r>
            <a:r>
              <a:rPr lang="de-DE" dirty="0" err="1"/>
              <a:t>saving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3 </a:t>
            </a:r>
            <a:r>
              <a:rPr lang="de-DE" dirty="0" err="1"/>
              <a:t>weeks</a:t>
            </a:r>
            <a:endParaRPr lang="de-DE" dirty="0"/>
          </a:p>
          <a:p>
            <a:r>
              <a:rPr lang="de-DE" dirty="0"/>
              <a:t>Great </a:t>
            </a:r>
            <a:r>
              <a:rPr lang="de-DE" dirty="0" err="1"/>
              <a:t>success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1747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comments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4918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984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comments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5127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may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– large </a:t>
            </a:r>
            <a:r>
              <a:rPr lang="de-DE" dirty="0" err="1"/>
              <a:t>range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sensors</a:t>
            </a:r>
            <a:r>
              <a:rPr lang="de-DE" dirty="0"/>
              <a:t> – different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– </a:t>
            </a:r>
            <a:r>
              <a:rPr lang="de-DE" dirty="0" err="1"/>
              <a:t>connection</a:t>
            </a:r>
            <a:r>
              <a:rPr lang="de-DE" dirty="0"/>
              <a:t> – </a:t>
            </a:r>
            <a:r>
              <a:rPr lang="de-DE" dirty="0" err="1"/>
              <a:t>software</a:t>
            </a:r>
            <a:endParaRPr lang="de-DE" dirty="0"/>
          </a:p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needed</a:t>
            </a:r>
            <a:r>
              <a:rPr lang="de-DE" dirty="0"/>
              <a:t> – </a:t>
            </a:r>
            <a:r>
              <a:rPr lang="de-DE" dirty="0" err="1"/>
              <a:t>standardized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connect</a:t>
            </a:r>
            <a:r>
              <a:rPr lang="de-DE" dirty="0"/>
              <a:t> </a:t>
            </a:r>
            <a:r>
              <a:rPr lang="de-DE" dirty="0" err="1"/>
              <a:t>those</a:t>
            </a:r>
            <a:endParaRPr lang="de-DE" dirty="0"/>
          </a:p>
          <a:p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</a:t>
            </a:r>
            <a:r>
              <a:rPr lang="de-DE" dirty="0" err="1"/>
              <a:t>solutions</a:t>
            </a:r>
            <a:r>
              <a:rPr lang="de-DE" dirty="0"/>
              <a:t> –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893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Arduino</a:t>
            </a:r>
            <a:r>
              <a:rPr lang="de-DE" dirty="0"/>
              <a:t> – </a:t>
            </a:r>
            <a:r>
              <a:rPr lang="de-DE" dirty="0" err="1"/>
              <a:t>Wildly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– Low </a:t>
            </a:r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– Can do </a:t>
            </a:r>
            <a:r>
              <a:rPr lang="de-DE" dirty="0" err="1"/>
              <a:t>everything</a:t>
            </a:r>
            <a:r>
              <a:rPr lang="de-DE" dirty="0"/>
              <a:t> –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prior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 – Hard time</a:t>
            </a:r>
          </a:p>
          <a:p>
            <a:r>
              <a:rPr lang="de-DE" dirty="0"/>
              <a:t>ROS – More </a:t>
            </a:r>
            <a:r>
              <a:rPr lang="de-DE" dirty="0" err="1"/>
              <a:t>complex</a:t>
            </a:r>
            <a:r>
              <a:rPr lang="de-DE" dirty="0"/>
              <a:t> – More </a:t>
            </a:r>
            <a:r>
              <a:rPr lang="de-DE" dirty="0" err="1"/>
              <a:t>possibilities</a:t>
            </a:r>
            <a:endParaRPr lang="de-DE" dirty="0"/>
          </a:p>
          <a:p>
            <a:r>
              <a:rPr lang="de-DE" dirty="0" err="1"/>
              <a:t>LabView</a:t>
            </a:r>
            <a:r>
              <a:rPr lang="de-DE" dirty="0"/>
              <a:t> – Industrial </a:t>
            </a:r>
            <a:r>
              <a:rPr lang="de-DE" dirty="0" err="1"/>
              <a:t>approach</a:t>
            </a:r>
            <a:r>
              <a:rPr lang="de-DE" dirty="0"/>
              <a:t> –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– high </a:t>
            </a:r>
            <a:r>
              <a:rPr lang="de-DE" dirty="0" err="1"/>
              <a:t>cost</a:t>
            </a:r>
            <a:endParaRPr lang="de-DE" dirty="0"/>
          </a:p>
          <a:p>
            <a:endParaRPr lang="de-DE" dirty="0"/>
          </a:p>
          <a:p>
            <a:r>
              <a:rPr lang="de-DE" dirty="0"/>
              <a:t>Target </a:t>
            </a:r>
            <a:r>
              <a:rPr lang="de-DE" dirty="0" err="1"/>
              <a:t>group</a:t>
            </a:r>
            <a:r>
              <a:rPr lang="de-DE" dirty="0"/>
              <a:t> – Researchers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Students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limited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background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0390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Most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aspects</a:t>
            </a:r>
            <a:r>
              <a:rPr lang="de-DE" dirty="0"/>
              <a:t> – </a:t>
            </a:r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overcome</a:t>
            </a:r>
            <a:endParaRPr lang="de-DE" dirty="0"/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visual</a:t>
            </a:r>
            <a:r>
              <a:rPr lang="de-DE" dirty="0"/>
              <a:t> </a:t>
            </a:r>
            <a:r>
              <a:rPr lang="de-DE" dirty="0" err="1"/>
              <a:t>feedback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Arduino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ROS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plug‘n‘play</a:t>
            </a:r>
            <a:r>
              <a:rPr lang="de-DE" dirty="0"/>
              <a:t> – Mouse </a:t>
            </a:r>
            <a:r>
              <a:rPr lang="de-DE" dirty="0" err="1"/>
              <a:t>or</a:t>
            </a:r>
            <a:r>
              <a:rPr lang="de-DE" dirty="0"/>
              <a:t> Keyboard</a:t>
            </a:r>
          </a:p>
          <a:p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entry</a:t>
            </a:r>
            <a:r>
              <a:rPr lang="de-DE" dirty="0"/>
              <a:t> </a:t>
            </a:r>
            <a:r>
              <a:rPr lang="de-DE" dirty="0" err="1"/>
              <a:t>level</a:t>
            </a:r>
            <a:r>
              <a:rPr lang="de-DE" dirty="0"/>
              <a:t> –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dive</a:t>
            </a:r>
            <a:endParaRPr lang="de-DE" dirty="0"/>
          </a:p>
          <a:p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– different </a:t>
            </a:r>
            <a:r>
              <a:rPr lang="de-DE" dirty="0" err="1"/>
              <a:t>rules</a:t>
            </a:r>
            <a:r>
              <a:rPr lang="de-DE" dirty="0"/>
              <a:t> </a:t>
            </a:r>
            <a:r>
              <a:rPr lang="de-DE" dirty="0" err="1"/>
              <a:t>compared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MATLAB</a:t>
            </a:r>
          </a:p>
          <a:p>
            <a:r>
              <a:rPr lang="de-DE" dirty="0" err="1"/>
              <a:t>Dismiss</a:t>
            </a:r>
            <a:r>
              <a:rPr lang="de-DE" dirty="0"/>
              <a:t> all </a:t>
            </a:r>
            <a:r>
              <a:rPr lang="de-DE" dirty="0" err="1"/>
              <a:t>above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LabView</a:t>
            </a:r>
            <a:r>
              <a:rPr lang="de-DE" dirty="0"/>
              <a:t> – high </a:t>
            </a:r>
            <a:r>
              <a:rPr lang="de-DE" dirty="0" err="1"/>
              <a:t>cost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4800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–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software</a:t>
            </a:r>
            <a:r>
              <a:rPr lang="de-DE" dirty="0"/>
              <a:t> – </a:t>
            </a:r>
            <a:r>
              <a:rPr lang="de-DE" dirty="0" err="1"/>
              <a:t>Microcontroller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Interface – Create </a:t>
            </a:r>
            <a:r>
              <a:rPr lang="de-DE" dirty="0" err="1"/>
              <a:t>standarized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programming</a:t>
            </a:r>
            <a:r>
              <a:rPr lang="de-DE" dirty="0"/>
              <a:t> </a:t>
            </a:r>
            <a:r>
              <a:rPr lang="de-DE" dirty="0" err="1"/>
              <a:t>effort</a:t>
            </a:r>
            <a:endParaRPr lang="de-DE" dirty="0"/>
          </a:p>
          <a:p>
            <a:r>
              <a:rPr lang="de-DE" dirty="0" err="1"/>
              <a:t>From</a:t>
            </a:r>
            <a:r>
              <a:rPr lang="de-DE" dirty="0"/>
              <a:t> Sensor </a:t>
            </a:r>
            <a:r>
              <a:rPr lang="de-DE" dirty="0" err="1"/>
              <a:t>to</a:t>
            </a:r>
            <a:r>
              <a:rPr lang="de-DE" dirty="0"/>
              <a:t> BBGW – </a:t>
            </a:r>
            <a:r>
              <a:rPr lang="de-DE" dirty="0" err="1"/>
              <a:t>from</a:t>
            </a:r>
            <a:r>
              <a:rPr lang="de-DE" dirty="0"/>
              <a:t> BBGW </a:t>
            </a:r>
            <a:r>
              <a:rPr lang="de-DE" dirty="0" err="1"/>
              <a:t>to</a:t>
            </a:r>
            <a:r>
              <a:rPr lang="de-DE" dirty="0"/>
              <a:t> Interface – </a:t>
            </a:r>
            <a:r>
              <a:rPr lang="de-DE" dirty="0" err="1"/>
              <a:t>from</a:t>
            </a:r>
            <a:r>
              <a:rPr lang="de-DE" dirty="0"/>
              <a:t> Interface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software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983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framework</a:t>
            </a:r>
            <a:r>
              <a:rPr lang="de-DE" dirty="0"/>
              <a:t> </a:t>
            </a:r>
            <a:r>
              <a:rPr lang="de-DE" dirty="0" err="1"/>
              <a:t>takes</a:t>
            </a:r>
            <a:r>
              <a:rPr lang="de-DE" dirty="0"/>
              <a:t> care –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connections</a:t>
            </a:r>
            <a:r>
              <a:rPr lang="de-DE" dirty="0"/>
              <a:t> – </a:t>
            </a:r>
            <a:r>
              <a:rPr lang="de-DE" dirty="0" err="1"/>
              <a:t>communication</a:t>
            </a:r>
            <a:r>
              <a:rPr lang="de-DE" dirty="0"/>
              <a:t> –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streams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185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Demos </a:t>
            </a:r>
            <a:r>
              <a:rPr lang="de-DE" dirty="0" err="1"/>
              <a:t>Increase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483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023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67BDE4-430D-CA46-8DAC-A2EE313EB85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316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7D20C-4DA3-2C42-B1AF-96452848D93B}" type="datetime1">
              <a:rPr lang="de-CH" smtClean="0"/>
              <a:t>13.01.19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507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98CD5-CC7D-614D-AE99-384D6F5AB4C6}" type="datetime1">
              <a:rPr lang="de-CH" smtClean="0"/>
              <a:t>13.01.19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264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4DEA3-FFB7-7D4A-9905-F1DB44B3512C}" type="datetime1">
              <a:rPr lang="de-CH" smtClean="0"/>
              <a:t>13.01.19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304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595C-945B-AA49-9A68-B75F2BC088FB}" type="datetime1">
              <a:rPr lang="de-CH" smtClean="0"/>
              <a:t>13.01.19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342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A9774-6D45-834A-9617-CD49DE603486}" type="datetime1">
              <a:rPr lang="de-CH" smtClean="0"/>
              <a:t>13.01.19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100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948EE-B3D6-5149-91A2-3F988EBAE9E0}" type="datetime1">
              <a:rPr lang="de-CH" smtClean="0"/>
              <a:t>13.01.19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7887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EE60D-4D0C-9E4D-B8A8-DAF8217E0069}" type="datetime1">
              <a:rPr lang="de-CH" smtClean="0"/>
              <a:t>13.01.19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3459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4653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77A0-26EE-4544-9C74-B79428013436}" type="datetime1">
              <a:rPr lang="de-CH" smtClean="0"/>
              <a:t>13.01.19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47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364D-E644-4A4F-8D60-1ADE0DA340E9}" type="datetime1">
              <a:rPr lang="de-CH" smtClean="0"/>
              <a:t>13.01.19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001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37C6C-40CA-7C43-A500-2D4E4D67A147}" type="datetime1">
              <a:rPr lang="de-CH" smtClean="0"/>
              <a:t>13.01.19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Laboratory of Intelligent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0787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1B41F-49B1-D842-8322-4366F05E09E3}" type="datetime1">
              <a:rPr lang="de-CH" smtClean="0"/>
              <a:t>13.01.19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Laboratory of Intelligent Systems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C63CAF-F2C7-884A-937C-A14CBBA504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9893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12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g"/><Relationship Id="rId11" Type="http://schemas.openxmlformats.org/officeDocument/2006/relationships/image" Target="../media/image17.jpg"/><Relationship Id="rId5" Type="http://schemas.openxmlformats.org/officeDocument/2006/relationships/image" Target="../media/image4.jpg"/><Relationship Id="rId10" Type="http://schemas.openxmlformats.org/officeDocument/2006/relationships/image" Target="../media/image7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8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8.jpg"/><Relationship Id="rId3" Type="http://schemas.openxmlformats.org/officeDocument/2006/relationships/image" Target="../media/image14.png"/><Relationship Id="rId7" Type="http://schemas.openxmlformats.org/officeDocument/2006/relationships/image" Target="../media/image6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11" Type="http://schemas.openxmlformats.org/officeDocument/2006/relationships/image" Target="../media/image7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14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4.jp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image" Target="../media/image16.png"/><Relationship Id="rId10" Type="http://schemas.openxmlformats.org/officeDocument/2006/relationships/image" Target="../media/image7.jpg"/><Relationship Id="rId4" Type="http://schemas.microsoft.com/office/2007/relationships/hdphoto" Target="../media/hdphoto1.wdp"/><Relationship Id="rId9" Type="http://schemas.openxmlformats.org/officeDocument/2006/relationships/image" Target="../media/image6.jpg"/><Relationship Id="rId1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6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7.jpg"/><Relationship Id="rId3" Type="http://schemas.openxmlformats.org/officeDocument/2006/relationships/image" Target="../media/image2.jpeg"/><Relationship Id="rId7" Type="http://schemas.openxmlformats.org/officeDocument/2006/relationships/image" Target="../media/image4.jpg"/><Relationship Id="rId12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jp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5.jpg"/><Relationship Id="rId1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13" Type="http://schemas.openxmlformats.org/officeDocument/2006/relationships/image" Target="../media/image18.jpg"/><Relationship Id="rId3" Type="http://schemas.openxmlformats.org/officeDocument/2006/relationships/image" Target="../media/image14.png"/><Relationship Id="rId7" Type="http://schemas.openxmlformats.org/officeDocument/2006/relationships/image" Target="../media/image6.jpg"/><Relationship Id="rId12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11" Type="http://schemas.openxmlformats.org/officeDocument/2006/relationships/image" Target="../media/image7.jp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15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1.png"/><Relationship Id="rId5" Type="http://schemas.microsoft.com/office/2007/relationships/hdphoto" Target="../media/hdphoto1.wdp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89A71A-4E60-CB47-957C-17A59758DF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 Hardware Front-End </a:t>
            </a:r>
            <a:br>
              <a:rPr lang="en-US" dirty="0"/>
            </a:br>
            <a:r>
              <a:rPr lang="en-US" dirty="0"/>
              <a:t>For Fast Prototyping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3235BB-DABF-FD42-9BB0-EF952AB639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By</a:t>
            </a:r>
            <a:endParaRPr lang="de-DE" dirty="0"/>
          </a:p>
          <a:p>
            <a:r>
              <a:rPr lang="de-DE" dirty="0"/>
              <a:t>Cyrill </a:t>
            </a:r>
            <a:r>
              <a:rPr lang="de-DE" dirty="0" err="1"/>
              <a:t>Lippuner</a:t>
            </a:r>
            <a:endParaRPr lang="de-DE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CF4B44E4-7063-4C43-BA32-C88907BF1EF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462" y="6056417"/>
            <a:ext cx="1496297" cy="71845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5729A45-4EB4-FF47-A9D3-D994F4B624A6}"/>
              </a:ext>
            </a:extLst>
          </p:cNvPr>
          <p:cNvSpPr txBox="1"/>
          <p:nvPr/>
        </p:nvSpPr>
        <p:spPr>
          <a:xfrm>
            <a:off x="10012196" y="5574545"/>
            <a:ext cx="2084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Responsibles</a:t>
            </a:r>
            <a:r>
              <a:rPr lang="en-US" i="1" dirty="0"/>
              <a:t>:</a:t>
            </a:r>
          </a:p>
          <a:p>
            <a:r>
              <a:rPr lang="en-US" dirty="0"/>
              <a:t>Prof. Dario </a:t>
            </a:r>
            <a:r>
              <a:rPr lang="en-US" dirty="0" err="1"/>
              <a:t>Floreano</a:t>
            </a:r>
            <a:endParaRPr lang="de-CH" dirty="0"/>
          </a:p>
          <a:p>
            <a:r>
              <a:rPr lang="en-US" dirty="0"/>
              <a:t>Matteo </a:t>
            </a:r>
            <a:r>
              <a:rPr lang="en-US" dirty="0" err="1"/>
              <a:t>Macchini</a:t>
            </a:r>
            <a:endParaRPr lang="de-CH" dirty="0"/>
          </a:p>
          <a:p>
            <a:r>
              <a:rPr lang="en-US" dirty="0" err="1"/>
              <a:t>Olexandr</a:t>
            </a:r>
            <a:r>
              <a:rPr lang="en-US" dirty="0"/>
              <a:t> </a:t>
            </a:r>
            <a:r>
              <a:rPr lang="en-US" dirty="0" err="1"/>
              <a:t>Gudozhnik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1425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1B5F736-13AF-5E43-8488-3E75101E5D29}"/>
              </a:ext>
            </a:extLst>
          </p:cNvPr>
          <p:cNvGrpSpPr/>
          <p:nvPr/>
        </p:nvGrpSpPr>
        <p:grpSpPr>
          <a:xfrm>
            <a:off x="2340429" y="2092689"/>
            <a:ext cx="7763474" cy="3084173"/>
            <a:chOff x="2340429" y="2092689"/>
            <a:chExt cx="7763474" cy="3084173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2D91DF8D-964B-2544-90A4-68BCBB6B0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0070" y="2765859"/>
              <a:ext cx="2071254" cy="1553441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9E73E4A8-5DD5-7B43-984C-423978C3E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2209965" y="2238740"/>
              <a:ext cx="1043711" cy="78278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7797484F-584A-9E48-AD9D-A9AF0A744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00117" y="2092689"/>
              <a:ext cx="1102115" cy="1035988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719F8000-9FA8-B548-899C-E529EA327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40429" y="3167573"/>
              <a:ext cx="977899" cy="977899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71CD37C4-1C58-C349-B5C0-ED392ED8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60500" y="3902083"/>
              <a:ext cx="1646381" cy="1234786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6766DB78-E8B9-E44C-B703-1E1071A7B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55548" y="2947267"/>
              <a:ext cx="1585267" cy="1190623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8FBD814A-7058-0F45-AF99-0101615D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31224" y="4145472"/>
              <a:ext cx="672679" cy="772530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FB26E6A9-58C1-1E4D-BDC8-FAD03B86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29915" y="2610683"/>
              <a:ext cx="873988" cy="873988"/>
            </a:xfrm>
            <a:prstGeom prst="rect">
              <a:avLst/>
            </a:prstGeom>
          </p:spPr>
        </p:pic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D13B9B1E-F2D0-D947-9F10-9C539BDC578F}"/>
                </a:ext>
              </a:extLst>
            </p:cNvPr>
            <p:cNvCxnSpPr/>
            <p:nvPr/>
          </p:nvCxnSpPr>
          <p:spPr>
            <a:xfrm>
              <a:off x="8391982" y="4005196"/>
              <a:ext cx="942109" cy="4156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386FD7E3-72CC-8143-9D39-0562D9915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4849" y="3306119"/>
              <a:ext cx="1039242" cy="2507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0584F611-E195-A94E-B56F-266843C06A1D}"/>
                </a:ext>
              </a:extLst>
            </p:cNvPr>
            <p:cNvSpPr txBox="1"/>
            <p:nvPr/>
          </p:nvSpPr>
          <p:spPr>
            <a:xfrm rot="1414285">
              <a:off x="8696782" y="4005196"/>
              <a:ext cx="533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Write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18686F3E-8629-4946-B290-0FF997063D81}"/>
                </a:ext>
              </a:extLst>
            </p:cNvPr>
            <p:cNvSpPr txBox="1"/>
            <p:nvPr/>
          </p:nvSpPr>
          <p:spPr>
            <a:xfrm rot="20734672">
              <a:off x="8480608" y="3217667"/>
              <a:ext cx="533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UDP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E196EDF6-67F3-B644-9CAA-E30573F2C34B}"/>
                </a:ext>
              </a:extLst>
            </p:cNvPr>
            <p:cNvSpPr txBox="1"/>
            <p:nvPr/>
          </p:nvSpPr>
          <p:spPr>
            <a:xfrm>
              <a:off x="6300024" y="3623560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TCP/IP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29995DA6-7068-EC4B-8359-46554039C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448" y="3498484"/>
              <a:ext cx="712370" cy="44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4DB5BFDC-1935-D84F-BFA1-EF33DD5B253A}"/>
                </a:ext>
              </a:extLst>
            </p:cNvPr>
            <p:cNvCxnSpPr>
              <a:cxnSpLocks/>
            </p:cNvCxnSpPr>
            <p:nvPr/>
          </p:nvCxnSpPr>
          <p:spPr>
            <a:xfrm>
              <a:off x="3802552" y="2947267"/>
              <a:ext cx="792634" cy="4774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3D3A829F-43C9-CB43-AB7E-C6D9BF55F6AC}"/>
                </a:ext>
              </a:extLst>
            </p:cNvPr>
            <p:cNvCxnSpPr>
              <a:cxnSpLocks/>
            </p:cNvCxnSpPr>
            <p:nvPr/>
          </p:nvCxnSpPr>
          <p:spPr>
            <a:xfrm>
              <a:off x="3381110" y="3556870"/>
              <a:ext cx="1214076" cy="344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466973A0-3A5F-B04B-9FD3-1EB5D9A57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148" y="3735395"/>
              <a:ext cx="602957" cy="28416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2027311D-2AD8-4A47-AA1C-FB3BBCDA9B47}"/>
                </a:ext>
              </a:extLst>
            </p:cNvPr>
            <p:cNvSpPr txBox="1"/>
            <p:nvPr/>
          </p:nvSpPr>
          <p:spPr>
            <a:xfrm rot="20130146">
              <a:off x="3902965" y="3681601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Analog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FD75A8D4-9BCF-CC4D-BC5E-4666C6E37123}"/>
                </a:ext>
              </a:extLst>
            </p:cNvPr>
            <p:cNvSpPr txBox="1"/>
            <p:nvPr/>
          </p:nvSpPr>
          <p:spPr>
            <a:xfrm>
              <a:off x="3614377" y="3346305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PWM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C07BED1-CCDA-7742-9CF4-1435CC9438A1}"/>
                </a:ext>
              </a:extLst>
            </p:cNvPr>
            <p:cNvSpPr txBox="1"/>
            <p:nvPr/>
          </p:nvSpPr>
          <p:spPr>
            <a:xfrm rot="1807527">
              <a:off x="3970830" y="3003533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I</a:t>
              </a:r>
              <a:r>
                <a:rPr lang="de-DE" sz="1050" baseline="30000" dirty="0"/>
                <a:t>2</a:t>
              </a:r>
              <a:r>
                <a:rPr lang="de-DE" sz="1050" dirty="0"/>
                <a:t>C</a:t>
              </a:r>
            </a:p>
          </p:txBody>
        </p: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64867177-9D0F-8B41-B250-AF0BA5408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90832" y="3140416"/>
              <a:ext cx="476042" cy="266584"/>
            </a:xfrm>
            <a:prstGeom prst="rect">
              <a:avLst/>
            </a:prstGeom>
          </p:spPr>
        </p:pic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A6C832EC-4E75-EC4F-99A1-C170A3100092}"/>
                </a:ext>
              </a:extLst>
            </p:cNvPr>
            <p:cNvSpPr/>
            <p:nvPr/>
          </p:nvSpPr>
          <p:spPr>
            <a:xfrm rot="16200000">
              <a:off x="6465504" y="2638310"/>
              <a:ext cx="333322" cy="4084349"/>
            </a:xfrm>
            <a:prstGeom prst="leftBrace">
              <a:avLst>
                <a:gd name="adj1" fmla="val 332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3930F72E-0C20-0943-9C01-AE662439836C}"/>
                </a:ext>
              </a:extLst>
            </p:cNvPr>
            <p:cNvSpPr txBox="1"/>
            <p:nvPr/>
          </p:nvSpPr>
          <p:spPr>
            <a:xfrm>
              <a:off x="5935596" y="4807530"/>
              <a:ext cx="139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Framework</a:t>
              </a:r>
            </a:p>
          </p:txBody>
        </p: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F9797ACA-FEA9-6F44-9282-F8C584705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38045" y="2586938"/>
              <a:ext cx="1263915" cy="891060"/>
            </a:xfrm>
            <a:prstGeom prst="rect">
              <a:avLst/>
            </a:prstGeom>
          </p:spPr>
        </p:pic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891A93B4-0810-E04E-8B4E-AD6B3E3C7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784" y="3981096"/>
              <a:ext cx="712370" cy="44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786DDB98-76EF-D243-8188-9C2E6FF70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370851" y="4081195"/>
              <a:ext cx="496052" cy="238105"/>
            </a:xfrm>
            <a:prstGeom prst="rect">
              <a:avLst/>
            </a:prstGeom>
          </p:spPr>
        </p:pic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1EADD9E4-979A-B94E-953E-1AB5AADB61B4}"/>
              </a:ext>
            </a:extLst>
          </p:cNvPr>
          <p:cNvSpPr/>
          <p:nvPr/>
        </p:nvSpPr>
        <p:spPr>
          <a:xfrm>
            <a:off x="716787" y="1388093"/>
            <a:ext cx="3073523" cy="4968257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790391-0C13-0143-9DE5-D16A8882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A830EA-E0D0-1F43-AACF-75529B54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94FCC-341F-4E4B-A354-6320D6B1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10</a:t>
            </a:fld>
            <a:endParaRPr lang="de-DE"/>
          </a:p>
        </p:txBody>
      </p:sp>
      <p:sp>
        <p:nvSpPr>
          <p:cNvPr id="30" name="Geschweifte Klammer links 29">
            <a:extLst>
              <a:ext uri="{FF2B5EF4-FFF2-40B4-BE49-F238E27FC236}">
                <a16:creationId xmlns:a16="http://schemas.microsoft.com/office/drawing/2014/main" id="{7CC2B4BE-7430-DF40-A270-671A68BA59BC}"/>
              </a:ext>
            </a:extLst>
          </p:cNvPr>
          <p:cNvSpPr/>
          <p:nvPr/>
        </p:nvSpPr>
        <p:spPr>
          <a:xfrm rot="16200000">
            <a:off x="6465504" y="2638310"/>
            <a:ext cx="333322" cy="4084349"/>
          </a:xfrm>
          <a:prstGeom prst="leftBrace">
            <a:avLst>
              <a:gd name="adj1" fmla="val 33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9436F6E-BF1A-FD42-BE6B-E811F67AB3AC}"/>
              </a:ext>
            </a:extLst>
          </p:cNvPr>
          <p:cNvSpPr txBox="1"/>
          <p:nvPr/>
        </p:nvSpPr>
        <p:spPr>
          <a:xfrm>
            <a:off x="5935596" y="4807530"/>
            <a:ext cx="139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Framework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AC79BE8-8ED7-C749-A8E4-49F031C48EC8}"/>
              </a:ext>
            </a:extLst>
          </p:cNvPr>
          <p:cNvSpPr txBox="1"/>
          <p:nvPr/>
        </p:nvSpPr>
        <p:spPr>
          <a:xfrm>
            <a:off x="838200" y="1455461"/>
            <a:ext cx="2842939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i="1" dirty="0"/>
              <a:t>Hardware (Devices)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I</a:t>
            </a:r>
            <a:r>
              <a:rPr lang="de-DE" baseline="30000" dirty="0">
                <a:solidFill>
                  <a:srgbClr val="00B050"/>
                </a:solidFill>
              </a:rPr>
              <a:t>2</a:t>
            </a:r>
            <a:r>
              <a:rPr lang="de-DE" dirty="0">
                <a:solidFill>
                  <a:srgbClr val="00B050"/>
                </a:solidFill>
              </a:rPr>
              <a:t>C,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PWM, ADC, Digital I/O </a:t>
            </a:r>
            <a:r>
              <a:rPr lang="de-DE" dirty="0" err="1">
                <a:solidFill>
                  <a:srgbClr val="C00000"/>
                </a:solidFill>
              </a:rPr>
              <a:t>and</a:t>
            </a:r>
            <a:r>
              <a:rPr lang="de-DE" dirty="0">
                <a:solidFill>
                  <a:srgbClr val="C00000"/>
                </a:solidFill>
              </a:rPr>
              <a:t> MUX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C00000"/>
                </a:solidFill>
              </a:rPr>
              <a:t>Plug‘n‘Play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cape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layout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configuration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Drivers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commonly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devices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48DB3C7-4AD3-7045-A676-3873A22A63ED}"/>
              </a:ext>
            </a:extLst>
          </p:cNvPr>
          <p:cNvSpPr/>
          <p:nvPr/>
        </p:nvSpPr>
        <p:spPr>
          <a:xfrm>
            <a:off x="3887443" y="1388092"/>
            <a:ext cx="3310024" cy="4968258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5CD778F-6225-9E40-A2B3-36059E475C41}"/>
              </a:ext>
            </a:extLst>
          </p:cNvPr>
          <p:cNvSpPr txBox="1"/>
          <p:nvPr/>
        </p:nvSpPr>
        <p:spPr>
          <a:xfrm>
            <a:off x="3919907" y="1455461"/>
            <a:ext cx="3211465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i="1" dirty="0"/>
              <a:t>Firmware (BBGW)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Runtime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configurations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Modular Driver </a:t>
            </a:r>
            <a:r>
              <a:rPr lang="de-DE" dirty="0" err="1">
                <a:solidFill>
                  <a:srgbClr val="C00000"/>
                </a:solidFill>
              </a:rPr>
              <a:t>Functionality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Scanning </a:t>
            </a:r>
            <a:r>
              <a:rPr lang="de-DE" dirty="0" err="1">
                <a:solidFill>
                  <a:srgbClr val="C00000"/>
                </a:solidFill>
              </a:rPr>
              <a:t>for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Plug‘n‘Play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devices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API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interface</a:t>
            </a:r>
            <a:r>
              <a:rPr lang="de-DE" dirty="0">
                <a:solidFill>
                  <a:srgbClr val="C00000"/>
                </a:solidFill>
              </a:rPr>
              <a:t> via TCP/IP socket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Customizable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closed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loop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controllers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i="1" dirty="0">
                <a:solidFill>
                  <a:schemeClr val="bg1">
                    <a:lumMod val="50000"/>
                  </a:schemeClr>
                </a:solidFill>
              </a:rPr>
              <a:t>(online)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40D4A1E-20B7-3241-BCEA-27E5FD37A82E}"/>
              </a:ext>
            </a:extLst>
          </p:cNvPr>
          <p:cNvSpPr/>
          <p:nvPr/>
        </p:nvSpPr>
        <p:spPr>
          <a:xfrm>
            <a:off x="7323367" y="1388092"/>
            <a:ext cx="3683300" cy="4968258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0AD89FD-A20E-304C-8EA7-3BDAC2B11E6B}"/>
              </a:ext>
            </a:extLst>
          </p:cNvPr>
          <p:cNvSpPr txBox="1"/>
          <p:nvPr/>
        </p:nvSpPr>
        <p:spPr>
          <a:xfrm>
            <a:off x="7357615" y="1455461"/>
            <a:ext cx="3649051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i="1" dirty="0"/>
              <a:t>Software (PC)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Visual live </a:t>
            </a:r>
            <a:r>
              <a:rPr lang="de-DE" dirty="0" err="1">
                <a:solidFill>
                  <a:srgbClr val="00B050"/>
                </a:solidFill>
              </a:rPr>
              <a:t>interface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Individual </a:t>
            </a:r>
            <a:r>
              <a:rPr lang="de-DE" dirty="0" err="1">
                <a:solidFill>
                  <a:srgbClr val="00B050"/>
                </a:solidFill>
              </a:rPr>
              <a:t>device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plotting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and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configuration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Data </a:t>
            </a:r>
            <a:r>
              <a:rPr lang="de-DE" dirty="0" err="1">
                <a:solidFill>
                  <a:srgbClr val="00B050"/>
                </a:solidFill>
              </a:rPr>
              <a:t>streams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file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and</a:t>
            </a:r>
            <a:r>
              <a:rPr lang="de-DE" dirty="0">
                <a:solidFill>
                  <a:srgbClr val="00B050"/>
                </a:solidFill>
              </a:rPr>
              <a:t> UDP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Runtime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diagnosis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Diverse </a:t>
            </a:r>
            <a:r>
              <a:rPr lang="de-DE" dirty="0" err="1">
                <a:solidFill>
                  <a:srgbClr val="C00000"/>
                </a:solidFill>
              </a:rPr>
              <a:t>multiplots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API </a:t>
            </a:r>
            <a:r>
              <a:rPr lang="de-DE" dirty="0" err="1">
                <a:solidFill>
                  <a:srgbClr val="C00000"/>
                </a:solidFill>
              </a:rPr>
              <a:t>class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use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for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third</a:t>
            </a:r>
            <a:r>
              <a:rPr lang="de-DE" dirty="0">
                <a:solidFill>
                  <a:srgbClr val="C00000"/>
                </a:solidFill>
              </a:rPr>
              <a:t>-party </a:t>
            </a:r>
            <a:r>
              <a:rPr lang="de-DE" dirty="0" err="1">
                <a:solidFill>
                  <a:srgbClr val="C00000"/>
                </a:solidFill>
              </a:rPr>
              <a:t>applications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Customizable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closed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loop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controllers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i="1" dirty="0">
                <a:solidFill>
                  <a:schemeClr val="bg1">
                    <a:lumMod val="50000"/>
                  </a:schemeClr>
                </a:solidFill>
              </a:rPr>
              <a:t>(offline)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8C20584-CC04-BC48-93DF-11A0947D9837}"/>
              </a:ext>
            </a:extLst>
          </p:cNvPr>
          <p:cNvGrpSpPr/>
          <p:nvPr/>
        </p:nvGrpSpPr>
        <p:grpSpPr>
          <a:xfrm>
            <a:off x="3239882" y="933737"/>
            <a:ext cx="5723466" cy="369332"/>
            <a:chOff x="5283200" y="961365"/>
            <a:chExt cx="5723466" cy="369332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74259E2-A1D1-4245-9174-3715E9542D95}"/>
                </a:ext>
              </a:extLst>
            </p:cNvPr>
            <p:cNvSpPr txBox="1"/>
            <p:nvPr/>
          </p:nvSpPr>
          <p:spPr>
            <a:xfrm>
              <a:off x="5283200" y="961365"/>
              <a:ext cx="572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Demo 1: 		Demo 2: 		</a:t>
              </a:r>
              <a:r>
                <a:rPr lang="de-DE" dirty="0">
                  <a:solidFill>
                    <a:schemeClr val="bg2"/>
                  </a:solidFill>
                </a:rPr>
                <a:t>Demo 3:</a:t>
              </a:r>
              <a:r>
                <a:rPr lang="de-DE" dirty="0"/>
                <a:t> 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0B1D39D-7752-3546-AAF9-9E758D9A1513}"/>
                </a:ext>
              </a:extLst>
            </p:cNvPr>
            <p:cNvSpPr/>
            <p:nvPr/>
          </p:nvSpPr>
          <p:spPr>
            <a:xfrm>
              <a:off x="6216618" y="1031647"/>
              <a:ext cx="254706" cy="25470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EBE1CAE-5C3D-4047-B7A0-278538771BE8}"/>
                </a:ext>
              </a:extLst>
            </p:cNvPr>
            <p:cNvSpPr/>
            <p:nvPr/>
          </p:nvSpPr>
          <p:spPr>
            <a:xfrm>
              <a:off x="8040143" y="1034432"/>
              <a:ext cx="254706" cy="2547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3206DA-0423-EA4F-BA11-460D537F4A9C}"/>
                </a:ext>
              </a:extLst>
            </p:cNvPr>
            <p:cNvSpPr/>
            <p:nvPr/>
          </p:nvSpPr>
          <p:spPr>
            <a:xfrm>
              <a:off x="9870666" y="1015870"/>
              <a:ext cx="254706" cy="25470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640445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EBF4F-D5B0-FC4D-8CC4-03D156AD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2 – </a:t>
            </a:r>
            <a:r>
              <a:rPr lang="de-DE" dirty="0" err="1"/>
              <a:t>Plug‘n‘Play</a:t>
            </a:r>
            <a:br>
              <a:rPr lang="de-DE" dirty="0"/>
            </a:b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66505C-E0A2-CB45-9743-200A16C8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973E98-7DB9-3443-926E-F79102A22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1D0E6D-02F1-5F43-9AD6-B79475F5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11</a:t>
            </a:fld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C49BFD-F0FF-F942-9206-72F8196F0362}"/>
              </a:ext>
            </a:extLst>
          </p:cNvPr>
          <p:cNvSpPr/>
          <p:nvPr/>
        </p:nvSpPr>
        <p:spPr>
          <a:xfrm>
            <a:off x="355953" y="481363"/>
            <a:ext cx="431448" cy="43144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F76DE8C-8760-C04B-AFA4-55A6420A139C}"/>
              </a:ext>
            </a:extLst>
          </p:cNvPr>
          <p:cNvGrpSpPr/>
          <p:nvPr/>
        </p:nvGrpSpPr>
        <p:grpSpPr>
          <a:xfrm>
            <a:off x="1285336" y="2236242"/>
            <a:ext cx="1435100" cy="1054100"/>
            <a:chOff x="0" y="0"/>
            <a:chExt cx="1435100" cy="1054100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AED5F5D-58B2-0645-9A31-420672B9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6700"/>
              <a:ext cx="1048385" cy="78740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CDDD388-BC68-744B-B437-0A99E9F5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0" y="0"/>
              <a:ext cx="475615" cy="266065"/>
            </a:xfrm>
            <a:prstGeom prst="rect">
              <a:avLst/>
            </a:prstGeom>
          </p:spPr>
        </p:pic>
        <p:sp>
          <p:nvSpPr>
            <p:cNvPr id="11" name="Textfeld 58">
              <a:extLst>
                <a:ext uri="{FF2B5EF4-FFF2-40B4-BE49-F238E27FC236}">
                  <a16:creationId xmlns:a16="http://schemas.microsoft.com/office/drawing/2014/main" id="{6293DD2F-8190-2D47-A70A-9CED0E2A6A17}"/>
                </a:ext>
              </a:extLst>
            </p:cNvPr>
            <p:cNvSpPr txBox="1"/>
            <p:nvPr/>
          </p:nvSpPr>
          <p:spPr>
            <a:xfrm>
              <a:off x="749300" y="266700"/>
              <a:ext cx="685800" cy="3048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6350" indent="-6350" algn="ctr">
                <a:lnSpc>
                  <a:spcPct val="102000"/>
                </a:lnSpc>
                <a:spcAft>
                  <a:spcPts val="675"/>
                </a:spcAft>
              </a:pPr>
              <a:r>
                <a:rPr lang="de-CH" sz="1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TCP/IP</a:t>
              </a:r>
              <a:endParaRPr lang="de-CH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3F4DF792-C8CE-6545-B88E-665C000D4B1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98" y="1409805"/>
            <a:ext cx="2861310" cy="137356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B1F356C4-57F4-C049-AA97-28E9EC5A8D8C}"/>
              </a:ext>
            </a:extLst>
          </p:cNvPr>
          <p:cNvSpPr txBox="1"/>
          <p:nvPr/>
        </p:nvSpPr>
        <p:spPr>
          <a:xfrm>
            <a:off x="10408551" y="2572787"/>
            <a:ext cx="139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Victor </a:t>
            </a:r>
            <a:r>
              <a:rPr lang="de-DE" dirty="0" err="1"/>
              <a:t>Faraut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C60FC37A-4EE4-0647-810F-7DF20FC24BB8}"/>
              </a:ext>
            </a:extLst>
          </p:cNvPr>
          <p:cNvSpPr txBox="1"/>
          <p:nvPr/>
        </p:nvSpPr>
        <p:spPr>
          <a:xfrm>
            <a:off x="1210325" y="1496882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Hugo Kohli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7C363B9-8F07-1D4F-B342-DC4D79528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0747" y="2466708"/>
            <a:ext cx="2599706" cy="236639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53E5CE6-4B49-7842-9623-9D717797D34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5851" y="4451066"/>
            <a:ext cx="1558371" cy="57473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286C49A-6B79-8647-BBBA-47F790AD338F}"/>
              </a:ext>
            </a:extLst>
          </p:cNvPr>
          <p:cNvSpPr txBox="1"/>
          <p:nvPr/>
        </p:nvSpPr>
        <p:spPr>
          <a:xfrm>
            <a:off x="2923230" y="2807742"/>
            <a:ext cx="277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9 Vibration Motors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I</a:t>
            </a:r>
            <a:r>
              <a:rPr lang="de-DE" sz="1400" baseline="30000" dirty="0"/>
              <a:t>2</a:t>
            </a:r>
            <a:r>
              <a:rPr lang="de-DE" sz="1400" dirty="0"/>
              <a:t>C 16-Channel PWM Bridge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API Integration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0247543-126F-CA41-AEF7-EA49A72FAC56}"/>
              </a:ext>
            </a:extLst>
          </p:cNvPr>
          <p:cNvSpPr txBox="1"/>
          <p:nvPr/>
        </p:nvSpPr>
        <p:spPr>
          <a:xfrm>
            <a:off x="7310747" y="4854285"/>
            <a:ext cx="277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9 IMUs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2 I</a:t>
            </a:r>
            <a:r>
              <a:rPr lang="de-DE" sz="1400" baseline="30000" dirty="0"/>
              <a:t>2</a:t>
            </a:r>
            <a:r>
              <a:rPr lang="de-DE" sz="1400" dirty="0"/>
              <a:t>C 8-Channel Multiplexer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Data Streaming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BFD72F32-2676-B348-9F87-0058F4B8C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328" y="3911890"/>
            <a:ext cx="2112158" cy="1528535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E0F7256D-9709-734F-AA05-30FBDD6A31B9}"/>
              </a:ext>
            </a:extLst>
          </p:cNvPr>
          <p:cNvSpPr txBox="1"/>
          <p:nvPr/>
        </p:nvSpPr>
        <p:spPr>
          <a:xfrm>
            <a:off x="775422" y="55290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Siqi</a:t>
            </a:r>
            <a:r>
              <a:rPr lang="de-DE" dirty="0"/>
              <a:t> Zheng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BA79A7E3-74B8-0240-89D3-CF9BBA67E13D}"/>
              </a:ext>
            </a:extLst>
          </p:cNvPr>
          <p:cNvSpPr txBox="1"/>
          <p:nvPr/>
        </p:nvSpPr>
        <p:spPr>
          <a:xfrm>
            <a:off x="2919486" y="3911890"/>
            <a:ext cx="27779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6 Analog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On-Board ADC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/>
              <a:t>Live Feedback</a:t>
            </a:r>
          </a:p>
        </p:txBody>
      </p:sp>
    </p:spTree>
    <p:extLst>
      <p:ext uri="{BB962C8B-B14F-4D97-AF65-F5344CB8AC3E}">
        <p14:creationId xmlns:p14="http://schemas.microsoft.com/office/powerpoint/2010/main" val="565316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1B5F736-13AF-5E43-8488-3E75101E5D29}"/>
              </a:ext>
            </a:extLst>
          </p:cNvPr>
          <p:cNvGrpSpPr/>
          <p:nvPr/>
        </p:nvGrpSpPr>
        <p:grpSpPr>
          <a:xfrm>
            <a:off x="2340429" y="2092689"/>
            <a:ext cx="7763474" cy="3084173"/>
            <a:chOff x="2340429" y="2092689"/>
            <a:chExt cx="7763474" cy="3084173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2D91DF8D-964B-2544-90A4-68BCBB6B0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0070" y="2765859"/>
              <a:ext cx="2071254" cy="1553441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9E73E4A8-5DD5-7B43-984C-423978C3E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2209965" y="2238740"/>
              <a:ext cx="1043711" cy="78278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7797484F-584A-9E48-AD9D-A9AF0A744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00117" y="2092689"/>
              <a:ext cx="1102115" cy="1035988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719F8000-9FA8-B548-899C-E529EA327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40429" y="3167573"/>
              <a:ext cx="977899" cy="977899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71CD37C4-1C58-C349-B5C0-ED392ED8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60500" y="3902083"/>
              <a:ext cx="1646381" cy="1234786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6766DB78-E8B9-E44C-B703-1E1071A7B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55548" y="2947267"/>
              <a:ext cx="1585267" cy="1190623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8FBD814A-7058-0F45-AF99-0101615D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1224" y="4145472"/>
              <a:ext cx="672679" cy="772530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FB26E6A9-58C1-1E4D-BDC8-FAD03B86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29915" y="2610683"/>
              <a:ext cx="873988" cy="873988"/>
            </a:xfrm>
            <a:prstGeom prst="rect">
              <a:avLst/>
            </a:prstGeom>
          </p:spPr>
        </p:pic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D13B9B1E-F2D0-D947-9F10-9C539BDC578F}"/>
                </a:ext>
              </a:extLst>
            </p:cNvPr>
            <p:cNvCxnSpPr/>
            <p:nvPr/>
          </p:nvCxnSpPr>
          <p:spPr>
            <a:xfrm>
              <a:off x="8391982" y="4005196"/>
              <a:ext cx="942109" cy="4156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386FD7E3-72CC-8143-9D39-0562D9915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4849" y="3306119"/>
              <a:ext cx="1039242" cy="2507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0584F611-E195-A94E-B56F-266843C06A1D}"/>
                </a:ext>
              </a:extLst>
            </p:cNvPr>
            <p:cNvSpPr txBox="1"/>
            <p:nvPr/>
          </p:nvSpPr>
          <p:spPr>
            <a:xfrm rot="1414285">
              <a:off x="8696782" y="4005196"/>
              <a:ext cx="533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Write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18686F3E-8629-4946-B290-0FF997063D81}"/>
                </a:ext>
              </a:extLst>
            </p:cNvPr>
            <p:cNvSpPr txBox="1"/>
            <p:nvPr/>
          </p:nvSpPr>
          <p:spPr>
            <a:xfrm rot="20734672">
              <a:off x="8480608" y="3217667"/>
              <a:ext cx="533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UDP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E196EDF6-67F3-B644-9CAA-E30573F2C34B}"/>
                </a:ext>
              </a:extLst>
            </p:cNvPr>
            <p:cNvSpPr txBox="1"/>
            <p:nvPr/>
          </p:nvSpPr>
          <p:spPr>
            <a:xfrm>
              <a:off x="6300024" y="3623560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TCP/IP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29995DA6-7068-EC4B-8359-46554039C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448" y="3498484"/>
              <a:ext cx="712370" cy="44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4DB5BFDC-1935-D84F-BFA1-EF33DD5B253A}"/>
                </a:ext>
              </a:extLst>
            </p:cNvPr>
            <p:cNvCxnSpPr>
              <a:cxnSpLocks/>
            </p:cNvCxnSpPr>
            <p:nvPr/>
          </p:nvCxnSpPr>
          <p:spPr>
            <a:xfrm>
              <a:off x="3802552" y="2947267"/>
              <a:ext cx="792634" cy="4774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3D3A829F-43C9-CB43-AB7E-C6D9BF55F6AC}"/>
                </a:ext>
              </a:extLst>
            </p:cNvPr>
            <p:cNvCxnSpPr>
              <a:cxnSpLocks/>
            </p:cNvCxnSpPr>
            <p:nvPr/>
          </p:nvCxnSpPr>
          <p:spPr>
            <a:xfrm>
              <a:off x="3381110" y="3556870"/>
              <a:ext cx="1214076" cy="344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466973A0-3A5F-B04B-9FD3-1EB5D9A57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148" y="3735395"/>
              <a:ext cx="602957" cy="28416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2027311D-2AD8-4A47-AA1C-FB3BBCDA9B47}"/>
                </a:ext>
              </a:extLst>
            </p:cNvPr>
            <p:cNvSpPr txBox="1"/>
            <p:nvPr/>
          </p:nvSpPr>
          <p:spPr>
            <a:xfrm rot="20130146">
              <a:off x="3902965" y="3681601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Analog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FD75A8D4-9BCF-CC4D-BC5E-4666C6E37123}"/>
                </a:ext>
              </a:extLst>
            </p:cNvPr>
            <p:cNvSpPr txBox="1"/>
            <p:nvPr/>
          </p:nvSpPr>
          <p:spPr>
            <a:xfrm>
              <a:off x="3614377" y="3346305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PWM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C07BED1-CCDA-7742-9CF4-1435CC9438A1}"/>
                </a:ext>
              </a:extLst>
            </p:cNvPr>
            <p:cNvSpPr txBox="1"/>
            <p:nvPr/>
          </p:nvSpPr>
          <p:spPr>
            <a:xfrm rot="1807527">
              <a:off x="3970830" y="3003533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I</a:t>
              </a:r>
              <a:r>
                <a:rPr lang="de-DE" sz="1050" baseline="30000" dirty="0"/>
                <a:t>2</a:t>
              </a:r>
              <a:r>
                <a:rPr lang="de-DE" sz="1050" dirty="0"/>
                <a:t>C</a:t>
              </a:r>
            </a:p>
          </p:txBody>
        </p: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64867177-9D0F-8B41-B250-AF0BA5408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90832" y="3140416"/>
              <a:ext cx="476042" cy="266584"/>
            </a:xfrm>
            <a:prstGeom prst="rect">
              <a:avLst/>
            </a:prstGeom>
          </p:spPr>
        </p:pic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A6C832EC-4E75-EC4F-99A1-C170A3100092}"/>
                </a:ext>
              </a:extLst>
            </p:cNvPr>
            <p:cNvSpPr/>
            <p:nvPr/>
          </p:nvSpPr>
          <p:spPr>
            <a:xfrm rot="16200000">
              <a:off x="6465504" y="2638310"/>
              <a:ext cx="333322" cy="4084349"/>
            </a:xfrm>
            <a:prstGeom prst="leftBrace">
              <a:avLst>
                <a:gd name="adj1" fmla="val 332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3930F72E-0C20-0943-9C01-AE662439836C}"/>
                </a:ext>
              </a:extLst>
            </p:cNvPr>
            <p:cNvSpPr txBox="1"/>
            <p:nvPr/>
          </p:nvSpPr>
          <p:spPr>
            <a:xfrm>
              <a:off x="5935596" y="4807530"/>
              <a:ext cx="139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Framework</a:t>
              </a:r>
            </a:p>
          </p:txBody>
        </p: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F9797ACA-FEA9-6F44-9282-F8C584705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38045" y="2586938"/>
              <a:ext cx="1263915" cy="891060"/>
            </a:xfrm>
            <a:prstGeom prst="rect">
              <a:avLst/>
            </a:prstGeom>
          </p:spPr>
        </p:pic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891A93B4-0810-E04E-8B4E-AD6B3E3C7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784" y="3981096"/>
              <a:ext cx="712370" cy="44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786DDB98-76EF-D243-8188-9C2E6FF70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70851" y="4081195"/>
              <a:ext cx="496052" cy="238105"/>
            </a:xfrm>
            <a:prstGeom prst="rect">
              <a:avLst/>
            </a:prstGeom>
          </p:spPr>
        </p:pic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1EADD9E4-979A-B94E-953E-1AB5AADB61B4}"/>
              </a:ext>
            </a:extLst>
          </p:cNvPr>
          <p:cNvSpPr/>
          <p:nvPr/>
        </p:nvSpPr>
        <p:spPr>
          <a:xfrm>
            <a:off x="716787" y="1388093"/>
            <a:ext cx="3073523" cy="4968257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790391-0C13-0143-9DE5-D16A8882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A830EA-E0D0-1F43-AACF-75529B54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94FCC-341F-4E4B-A354-6320D6B1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12</a:t>
            </a:fld>
            <a:endParaRPr lang="de-DE"/>
          </a:p>
        </p:txBody>
      </p:sp>
      <p:sp>
        <p:nvSpPr>
          <p:cNvPr id="30" name="Geschweifte Klammer links 29">
            <a:extLst>
              <a:ext uri="{FF2B5EF4-FFF2-40B4-BE49-F238E27FC236}">
                <a16:creationId xmlns:a16="http://schemas.microsoft.com/office/drawing/2014/main" id="{7CC2B4BE-7430-DF40-A270-671A68BA59BC}"/>
              </a:ext>
            </a:extLst>
          </p:cNvPr>
          <p:cNvSpPr/>
          <p:nvPr/>
        </p:nvSpPr>
        <p:spPr>
          <a:xfrm rot="16200000">
            <a:off x="6465504" y="2638310"/>
            <a:ext cx="333322" cy="4084349"/>
          </a:xfrm>
          <a:prstGeom prst="leftBrace">
            <a:avLst>
              <a:gd name="adj1" fmla="val 33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9436F6E-BF1A-FD42-BE6B-E811F67AB3AC}"/>
              </a:ext>
            </a:extLst>
          </p:cNvPr>
          <p:cNvSpPr txBox="1"/>
          <p:nvPr/>
        </p:nvSpPr>
        <p:spPr>
          <a:xfrm>
            <a:off x="5935596" y="4807530"/>
            <a:ext cx="139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Framework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AC79BE8-8ED7-C749-A8E4-49F031C48EC8}"/>
              </a:ext>
            </a:extLst>
          </p:cNvPr>
          <p:cNvSpPr txBox="1"/>
          <p:nvPr/>
        </p:nvSpPr>
        <p:spPr>
          <a:xfrm>
            <a:off x="838200" y="1455461"/>
            <a:ext cx="2842939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i="1" dirty="0"/>
              <a:t>Hardware (Devices)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I</a:t>
            </a:r>
            <a:r>
              <a:rPr lang="de-DE" baseline="30000" dirty="0">
                <a:solidFill>
                  <a:srgbClr val="00B050"/>
                </a:solidFill>
              </a:rPr>
              <a:t>2</a:t>
            </a:r>
            <a:r>
              <a:rPr lang="de-DE" dirty="0">
                <a:solidFill>
                  <a:srgbClr val="00B050"/>
                </a:solidFill>
              </a:rPr>
              <a:t>C,</a:t>
            </a:r>
            <a:r>
              <a:rPr lang="de-DE" dirty="0"/>
              <a:t> </a:t>
            </a:r>
            <a:r>
              <a:rPr lang="de-DE" dirty="0">
                <a:solidFill>
                  <a:srgbClr val="C00000"/>
                </a:solidFill>
              </a:rPr>
              <a:t>PWM, ADC, Digital I/O </a:t>
            </a:r>
            <a:r>
              <a:rPr lang="de-DE" dirty="0" err="1">
                <a:solidFill>
                  <a:srgbClr val="C00000"/>
                </a:solidFill>
              </a:rPr>
              <a:t>and</a:t>
            </a:r>
            <a:r>
              <a:rPr lang="de-DE" dirty="0">
                <a:solidFill>
                  <a:srgbClr val="C00000"/>
                </a:solidFill>
              </a:rPr>
              <a:t> MUX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C00000"/>
                </a:solidFill>
              </a:rPr>
              <a:t>Plug‘n‘Play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cape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layout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configuration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Drivers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commonly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devices</a:t>
            </a:r>
            <a:endParaRPr lang="de-DE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48DB3C7-4AD3-7045-A676-3873A22A63ED}"/>
              </a:ext>
            </a:extLst>
          </p:cNvPr>
          <p:cNvSpPr/>
          <p:nvPr/>
        </p:nvSpPr>
        <p:spPr>
          <a:xfrm>
            <a:off x="3887443" y="1388092"/>
            <a:ext cx="3310024" cy="4968258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5CD778F-6225-9E40-A2B3-36059E475C41}"/>
              </a:ext>
            </a:extLst>
          </p:cNvPr>
          <p:cNvSpPr txBox="1"/>
          <p:nvPr/>
        </p:nvSpPr>
        <p:spPr>
          <a:xfrm>
            <a:off x="3919907" y="1455461"/>
            <a:ext cx="3211465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i="1" dirty="0"/>
              <a:t>Firmware (BBGW)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Runtime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configurations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Modular Driver </a:t>
            </a:r>
            <a:r>
              <a:rPr lang="de-DE" dirty="0" err="1">
                <a:solidFill>
                  <a:srgbClr val="C00000"/>
                </a:solidFill>
              </a:rPr>
              <a:t>Functionality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Scanning </a:t>
            </a:r>
            <a:r>
              <a:rPr lang="de-DE" dirty="0" err="1">
                <a:solidFill>
                  <a:srgbClr val="C00000"/>
                </a:solidFill>
              </a:rPr>
              <a:t>for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Plug‘n‘Play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devices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API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interface</a:t>
            </a:r>
            <a:r>
              <a:rPr lang="de-DE" dirty="0">
                <a:solidFill>
                  <a:srgbClr val="C00000"/>
                </a:solidFill>
              </a:rPr>
              <a:t> via TCP/IP socket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Customizable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closed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loop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controllers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i="1" dirty="0">
                <a:solidFill>
                  <a:srgbClr val="0070C0"/>
                </a:solidFill>
              </a:rPr>
              <a:t>(online)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40D4A1E-20B7-3241-BCEA-27E5FD37A82E}"/>
              </a:ext>
            </a:extLst>
          </p:cNvPr>
          <p:cNvSpPr/>
          <p:nvPr/>
        </p:nvSpPr>
        <p:spPr>
          <a:xfrm>
            <a:off x="7323367" y="1388092"/>
            <a:ext cx="3683300" cy="4968258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0AD89FD-A20E-304C-8EA7-3BDAC2B11E6B}"/>
              </a:ext>
            </a:extLst>
          </p:cNvPr>
          <p:cNvSpPr txBox="1"/>
          <p:nvPr/>
        </p:nvSpPr>
        <p:spPr>
          <a:xfrm>
            <a:off x="7357615" y="1455461"/>
            <a:ext cx="3649051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i="1" dirty="0"/>
              <a:t>Software (PC)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Visual live </a:t>
            </a:r>
            <a:r>
              <a:rPr lang="de-DE" dirty="0" err="1">
                <a:solidFill>
                  <a:srgbClr val="00B050"/>
                </a:solidFill>
              </a:rPr>
              <a:t>interface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Individual </a:t>
            </a:r>
            <a:r>
              <a:rPr lang="de-DE" dirty="0" err="1">
                <a:solidFill>
                  <a:srgbClr val="00B050"/>
                </a:solidFill>
              </a:rPr>
              <a:t>device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plotting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and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configuration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Data </a:t>
            </a:r>
            <a:r>
              <a:rPr lang="de-DE" dirty="0" err="1">
                <a:solidFill>
                  <a:srgbClr val="00B050"/>
                </a:solidFill>
              </a:rPr>
              <a:t>streams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file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and</a:t>
            </a:r>
            <a:r>
              <a:rPr lang="de-DE" dirty="0">
                <a:solidFill>
                  <a:srgbClr val="00B050"/>
                </a:solidFill>
              </a:rPr>
              <a:t> UDP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Runtime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diagnosis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Diverse </a:t>
            </a:r>
            <a:r>
              <a:rPr lang="de-DE" dirty="0" err="1">
                <a:solidFill>
                  <a:srgbClr val="C00000"/>
                </a:solidFill>
              </a:rPr>
              <a:t>multiplots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C00000"/>
                </a:solidFill>
              </a:rPr>
              <a:t>API </a:t>
            </a:r>
            <a:r>
              <a:rPr lang="de-DE" dirty="0" err="1">
                <a:solidFill>
                  <a:srgbClr val="C00000"/>
                </a:solidFill>
              </a:rPr>
              <a:t>class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to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use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for</a:t>
            </a:r>
            <a:r>
              <a:rPr lang="de-DE" dirty="0">
                <a:solidFill>
                  <a:srgbClr val="C00000"/>
                </a:solidFill>
              </a:rPr>
              <a:t> </a:t>
            </a:r>
            <a:r>
              <a:rPr lang="de-DE" dirty="0" err="1">
                <a:solidFill>
                  <a:srgbClr val="C00000"/>
                </a:solidFill>
              </a:rPr>
              <a:t>third</a:t>
            </a:r>
            <a:r>
              <a:rPr lang="de-DE" dirty="0">
                <a:solidFill>
                  <a:srgbClr val="C00000"/>
                </a:solidFill>
              </a:rPr>
              <a:t>-party </a:t>
            </a:r>
            <a:r>
              <a:rPr lang="de-DE" dirty="0" err="1">
                <a:solidFill>
                  <a:srgbClr val="C00000"/>
                </a:solidFill>
              </a:rPr>
              <a:t>applications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70C0"/>
                </a:solidFill>
              </a:rPr>
              <a:t>Customizable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closed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loop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dirty="0" err="1">
                <a:solidFill>
                  <a:srgbClr val="0070C0"/>
                </a:solidFill>
              </a:rPr>
              <a:t>controllers</a:t>
            </a:r>
            <a:r>
              <a:rPr lang="de-DE" dirty="0">
                <a:solidFill>
                  <a:srgbClr val="0070C0"/>
                </a:solidFill>
              </a:rPr>
              <a:t> </a:t>
            </a:r>
            <a:r>
              <a:rPr lang="de-DE" i="1" dirty="0">
                <a:solidFill>
                  <a:srgbClr val="0070C0"/>
                </a:solidFill>
              </a:rPr>
              <a:t>(offline)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FEA6EE08-9852-6B48-A774-54BC3BCDA5C1}"/>
              </a:ext>
            </a:extLst>
          </p:cNvPr>
          <p:cNvGrpSpPr/>
          <p:nvPr/>
        </p:nvGrpSpPr>
        <p:grpSpPr>
          <a:xfrm>
            <a:off x="3239882" y="932073"/>
            <a:ext cx="5723466" cy="369332"/>
            <a:chOff x="5283200" y="961365"/>
            <a:chExt cx="5723466" cy="369332"/>
          </a:xfrm>
        </p:grpSpPr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2B4284E6-70C8-2E48-8594-BCE4D457C61F}"/>
                </a:ext>
              </a:extLst>
            </p:cNvPr>
            <p:cNvSpPr txBox="1"/>
            <p:nvPr/>
          </p:nvSpPr>
          <p:spPr>
            <a:xfrm>
              <a:off x="5283200" y="961365"/>
              <a:ext cx="572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Demo 1: 		Demo 2: 		Demo 3: 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0E44F51-0BBB-3745-8977-749B28D3DCCC}"/>
                </a:ext>
              </a:extLst>
            </p:cNvPr>
            <p:cNvSpPr/>
            <p:nvPr/>
          </p:nvSpPr>
          <p:spPr>
            <a:xfrm>
              <a:off x="6216618" y="1031647"/>
              <a:ext cx="254706" cy="25470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682E0F0-E4B2-F340-B507-3BD0F9839B46}"/>
                </a:ext>
              </a:extLst>
            </p:cNvPr>
            <p:cNvSpPr/>
            <p:nvPr/>
          </p:nvSpPr>
          <p:spPr>
            <a:xfrm>
              <a:off x="8040143" y="1034432"/>
              <a:ext cx="254706" cy="25470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EB6A992-0829-534D-B76D-2119CAFEA47B}"/>
                </a:ext>
              </a:extLst>
            </p:cNvPr>
            <p:cNvSpPr/>
            <p:nvPr/>
          </p:nvSpPr>
          <p:spPr>
            <a:xfrm>
              <a:off x="9870666" y="1015870"/>
              <a:ext cx="254706" cy="2547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78442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EBF4F-D5B0-FC4D-8CC4-03D156AD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3 – Embedded Scripting </a:t>
            </a:r>
            <a:br>
              <a:rPr lang="de-DE" dirty="0"/>
            </a:br>
            <a:r>
              <a:rPr lang="de-DE" i="1" dirty="0"/>
              <a:t>(Online / Offline </a:t>
            </a:r>
            <a:r>
              <a:rPr lang="de-DE" i="1" dirty="0" err="1"/>
              <a:t>Closed</a:t>
            </a:r>
            <a:r>
              <a:rPr lang="de-DE" i="1" dirty="0"/>
              <a:t> Loops)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66505C-E0A2-CB45-9743-200A16C8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973E98-7DB9-3443-926E-F79102A22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1D0E6D-02F1-5F43-9AD6-B79475F5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13</a:t>
            </a:fld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C49BFD-F0FF-F942-9206-72F8196F0362}"/>
              </a:ext>
            </a:extLst>
          </p:cNvPr>
          <p:cNvSpPr/>
          <p:nvPr/>
        </p:nvSpPr>
        <p:spPr>
          <a:xfrm>
            <a:off x="355953" y="481363"/>
            <a:ext cx="431448" cy="431448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60C75DC-F56B-3147-A834-D8360A708C69}"/>
              </a:ext>
            </a:extLst>
          </p:cNvPr>
          <p:cNvGrpSpPr/>
          <p:nvPr/>
        </p:nvGrpSpPr>
        <p:grpSpPr>
          <a:xfrm>
            <a:off x="774700" y="2865634"/>
            <a:ext cx="1435100" cy="1054100"/>
            <a:chOff x="0" y="0"/>
            <a:chExt cx="1435100" cy="1054100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844CADC-CA49-9141-97F2-361FA4679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6700"/>
              <a:ext cx="1048385" cy="7874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652B2E0-5F46-D648-9DA4-ED9C0422E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00" y="0"/>
              <a:ext cx="475615" cy="266065"/>
            </a:xfrm>
            <a:prstGeom prst="rect">
              <a:avLst/>
            </a:prstGeom>
          </p:spPr>
        </p:pic>
        <p:sp>
          <p:nvSpPr>
            <p:cNvPr id="12" name="Textfeld 58">
              <a:extLst>
                <a:ext uri="{FF2B5EF4-FFF2-40B4-BE49-F238E27FC236}">
                  <a16:creationId xmlns:a16="http://schemas.microsoft.com/office/drawing/2014/main" id="{3AB59D49-31AE-5C4F-976C-2D5D1D35913C}"/>
                </a:ext>
              </a:extLst>
            </p:cNvPr>
            <p:cNvSpPr txBox="1"/>
            <p:nvPr/>
          </p:nvSpPr>
          <p:spPr>
            <a:xfrm>
              <a:off x="749300" y="266700"/>
              <a:ext cx="685800" cy="304800"/>
            </a:xfrm>
            <a:prstGeom prst="rect">
              <a:avLst/>
            </a:prstGeom>
            <a:solidFill>
              <a:schemeClr val="lt1"/>
            </a:solidFill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6350" indent="-6350" algn="ctr">
                <a:lnSpc>
                  <a:spcPct val="102000"/>
                </a:lnSpc>
                <a:spcAft>
                  <a:spcPts val="675"/>
                </a:spcAft>
              </a:pPr>
              <a:r>
                <a:rPr lang="de-CH" sz="10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TCP/IP</a:t>
              </a:r>
              <a:endParaRPr lang="de-CH" sz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0616A07-2EF0-9548-AD35-C6E0CD304117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962" y="2039197"/>
            <a:ext cx="2861310" cy="137356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6D52986-2FBC-6F4F-8CC7-A28599905627}"/>
              </a:ext>
            </a:extLst>
          </p:cNvPr>
          <p:cNvSpPr txBox="1"/>
          <p:nvPr/>
        </p:nvSpPr>
        <p:spPr>
          <a:xfrm>
            <a:off x="699689" y="21262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Hugo Kohli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FDE82B0B-A852-D242-9D86-76BEBF366030}"/>
              </a:ext>
            </a:extLst>
          </p:cNvPr>
          <p:cNvCxnSpPr/>
          <p:nvPr/>
        </p:nvCxnSpPr>
        <p:spPr>
          <a:xfrm flipV="1">
            <a:off x="1631446" y="3038111"/>
            <a:ext cx="1193442" cy="527368"/>
          </a:xfrm>
          <a:prstGeom prst="straightConnector1">
            <a:avLst/>
          </a:prstGeom>
          <a:ln w="952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F68E3B60-C348-C144-847F-C38456A83975}"/>
              </a:ext>
            </a:extLst>
          </p:cNvPr>
          <p:cNvSpPr txBox="1"/>
          <p:nvPr/>
        </p:nvSpPr>
        <p:spPr>
          <a:xfrm>
            <a:off x="2177318" y="3469399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accent1"/>
                </a:solidFill>
              </a:rPr>
              <a:t>API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0C799DA9-C1B8-8E41-A92B-7DDE3CC6959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169064" y="1536194"/>
            <a:ext cx="2883072" cy="384386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19FB3A57-C2FC-144E-B727-E7B103228E8E}"/>
              </a:ext>
            </a:extLst>
          </p:cNvPr>
          <p:cNvSpPr txBox="1"/>
          <p:nvPr/>
        </p:nvSpPr>
        <p:spPr>
          <a:xfrm>
            <a:off x="6688666" y="4969073"/>
            <a:ext cx="4793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/>
              <a:t>Closed</a:t>
            </a:r>
            <a:r>
              <a:rPr lang="de-DE" i="1" dirty="0"/>
              <a:t> Loops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Connecting</a:t>
            </a:r>
            <a:r>
              <a:rPr lang="de-DE" dirty="0"/>
              <a:t> a Joystick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LEDs (39 Lines)</a:t>
            </a:r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Connecting</a:t>
            </a:r>
            <a:r>
              <a:rPr lang="de-DE" dirty="0"/>
              <a:t> an IMU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Servo</a:t>
            </a:r>
            <a:r>
              <a:rPr lang="de-DE" dirty="0"/>
              <a:t> (6 Lines)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01305EEE-F22C-B447-9168-23738DB58100}"/>
              </a:ext>
            </a:extLst>
          </p:cNvPr>
          <p:cNvSpPr txBox="1"/>
          <p:nvPr/>
        </p:nvSpPr>
        <p:spPr>
          <a:xfrm>
            <a:off x="838200" y="4097866"/>
            <a:ext cx="44940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Commanding an array of vibrating motors with a PWM multiplexer connected to a BBGW with the Firmware through the API.</a:t>
            </a:r>
            <a:r>
              <a:rPr lang="de-CH" dirty="0"/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0198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933F88A-6E14-D047-94D1-AB4C47BDD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77A0-26EE-4544-9C74-B79428013436}" type="datetime1">
              <a:rPr lang="de-CH" smtClean="0"/>
              <a:t>14.01.19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36CF900-35FB-4C4B-B660-273C8387C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9B11C81-8B52-D740-91D5-550AF95EE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14</a:t>
            </a:fld>
            <a:endParaRPr lang="de-DE"/>
          </a:p>
        </p:txBody>
      </p:sp>
      <p:pic>
        <p:nvPicPr>
          <p:cNvPr id="5" name="LIS_Presentation_2">
            <a:hlinkClick r:id="" action="ppaction://media"/>
            <a:extLst>
              <a:ext uri="{FF2B5EF4-FFF2-40B4-BE49-F238E27FC236}">
                <a16:creationId xmlns:a16="http://schemas.microsoft.com/office/drawing/2014/main" id="{8E332974-4843-184E-A2B5-111EFC567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00645-01E7-254C-B8FD-4DF8DB26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BFA42-F406-F840-8A9B-128A9938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001E-FAEA-8943-A651-86345BA7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587C7F-C29E-804A-B819-7226076F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15</a:t>
            </a:fld>
            <a:endParaRPr lang="de-DE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5A765206-4E5F-8248-BF0D-E3FA95E6ACA0}"/>
              </a:ext>
            </a:extLst>
          </p:cNvPr>
          <p:cNvGrpSpPr/>
          <p:nvPr/>
        </p:nvGrpSpPr>
        <p:grpSpPr>
          <a:xfrm>
            <a:off x="6417734" y="365125"/>
            <a:ext cx="5317066" cy="2610319"/>
            <a:chOff x="1407194" y="1252944"/>
            <a:chExt cx="10395339" cy="5103406"/>
          </a:xfrm>
        </p:grpSpPr>
        <p:grpSp>
          <p:nvGrpSpPr>
            <p:cNvPr id="39" name="Gruppieren 38">
              <a:extLst>
                <a:ext uri="{FF2B5EF4-FFF2-40B4-BE49-F238E27FC236}">
                  <a16:creationId xmlns:a16="http://schemas.microsoft.com/office/drawing/2014/main" id="{E67A4E14-028F-2847-B2AF-CE8D285ECA51}"/>
                </a:ext>
              </a:extLst>
            </p:cNvPr>
            <p:cNvGrpSpPr/>
            <p:nvPr/>
          </p:nvGrpSpPr>
          <p:grpSpPr>
            <a:xfrm>
              <a:off x="1407194" y="1252944"/>
              <a:ext cx="10395339" cy="5103406"/>
              <a:chOff x="2084528" y="1107166"/>
              <a:chExt cx="9355106" cy="4485752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AB55802A-2742-374C-95E5-1D7A373BF9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084528" y="1447919"/>
                <a:ext cx="1422400" cy="1422400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3E5DBA1A-0147-D44C-AC78-C3DAB3DA7F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16200000">
                <a:off x="2359016" y="2612158"/>
                <a:ext cx="1043711" cy="782783"/>
              </a:xfrm>
              <a:prstGeom prst="rect">
                <a:avLst/>
              </a:prstGeom>
            </p:spPr>
          </p:pic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8E9FCC62-8073-9D48-9505-AA5252B5D7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657085" y="1107166"/>
                <a:ext cx="1102115" cy="1035988"/>
              </a:xfrm>
              <a:prstGeom prst="rect">
                <a:avLst/>
              </a:prstGeom>
            </p:spPr>
          </p:pic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49FD6D8D-71C9-BE4C-ABDA-2614EB875C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534694" y="4358132"/>
                <a:ext cx="1646381" cy="1234786"/>
              </a:xfrm>
              <a:prstGeom prst="rect">
                <a:avLst/>
              </a:prstGeom>
            </p:spPr>
          </p:pic>
          <p:pic>
            <p:nvPicPr>
              <p:cNvPr id="10" name="Grafik 9">
                <a:extLst>
                  <a:ext uri="{FF2B5EF4-FFF2-40B4-BE49-F238E27FC236}">
                    <a16:creationId xmlns:a16="http://schemas.microsoft.com/office/drawing/2014/main" id="{B40A4037-F144-FA46-AF20-794D70549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306778" y="3487467"/>
                <a:ext cx="977899" cy="977899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4FBD8AE5-F67B-2B42-B144-69EA42741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10594835" y="2763129"/>
                <a:ext cx="844799" cy="844799"/>
              </a:xfrm>
              <a:prstGeom prst="rect">
                <a:avLst/>
              </a:prstGeom>
            </p:spPr>
          </p:pic>
          <p:pic>
            <p:nvPicPr>
              <p:cNvPr id="12" name="Grafik 11">
                <a:extLst>
                  <a:ext uri="{FF2B5EF4-FFF2-40B4-BE49-F238E27FC236}">
                    <a16:creationId xmlns:a16="http://schemas.microsoft.com/office/drawing/2014/main" id="{3655028E-CE1C-B04B-B3CC-555DE104A8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08078" y="4036874"/>
                <a:ext cx="560322" cy="643495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C31B1052-C3E8-ED45-BF67-BD3D7CB0A4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792029" y="1522739"/>
                <a:ext cx="1402429" cy="505176"/>
              </a:xfrm>
              <a:prstGeom prst="rect">
                <a:avLst/>
              </a:prstGeom>
            </p:spPr>
          </p:pic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09679EA6-B8AA-464F-AEE7-DAF0D726E228}"/>
                  </a:ext>
                </a:extLst>
              </p:cNvPr>
              <p:cNvSpPr/>
              <p:nvPr/>
            </p:nvSpPr>
            <p:spPr>
              <a:xfrm>
                <a:off x="5761606" y="2268631"/>
                <a:ext cx="2391794" cy="2391794"/>
              </a:xfrm>
              <a:prstGeom prst="ellipse">
                <a:avLst/>
              </a:prstGeom>
              <a:noFill/>
              <a:ln w="254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3800" u="sng" dirty="0">
                    <a:solidFill>
                      <a:schemeClr val="tx1"/>
                    </a:solidFill>
                  </a:rPr>
                  <a:t>?</a:t>
                </a:r>
              </a:p>
            </p:txBody>
          </p: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35A99FCF-F3C0-3046-9F9B-A2B8F4AAB5EE}"/>
                  </a:ext>
                </a:extLst>
              </p:cNvPr>
              <p:cNvCxnSpPr>
                <a:cxnSpLocks/>
                <a:stCxn id="20" idx="6"/>
                <a:endCxn id="14" idx="1"/>
              </p:cNvCxnSpPr>
              <p:nvPr/>
            </p:nvCxnSpPr>
            <p:spPr>
              <a:xfrm flipV="1">
                <a:off x="8153400" y="1775327"/>
                <a:ext cx="1638629" cy="1689201"/>
              </a:xfrm>
              <a:prstGeom prst="straightConnector1">
                <a:avLst/>
              </a:prstGeom>
              <a:ln w="1905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2CF8FE31-8269-D44B-A498-C9F73B00F7D0}"/>
                  </a:ext>
                </a:extLst>
              </p:cNvPr>
              <p:cNvCxnSpPr>
                <a:cxnSpLocks/>
                <a:stCxn id="20" idx="6"/>
                <a:endCxn id="11" idx="1"/>
              </p:cNvCxnSpPr>
              <p:nvPr/>
            </p:nvCxnSpPr>
            <p:spPr>
              <a:xfrm flipV="1">
                <a:off x="8153400" y="3185529"/>
                <a:ext cx="2441435" cy="278999"/>
              </a:xfrm>
              <a:prstGeom prst="straightConnector1">
                <a:avLst/>
              </a:prstGeom>
              <a:ln w="1905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419BB056-8A28-C644-8CC1-72F7C6EA624A}"/>
                  </a:ext>
                </a:extLst>
              </p:cNvPr>
              <p:cNvCxnSpPr>
                <a:cxnSpLocks/>
                <a:stCxn id="20" idx="6"/>
                <a:endCxn id="12" idx="1"/>
              </p:cNvCxnSpPr>
              <p:nvPr/>
            </p:nvCxnSpPr>
            <p:spPr>
              <a:xfrm>
                <a:off x="8153400" y="3464528"/>
                <a:ext cx="2254678" cy="894094"/>
              </a:xfrm>
              <a:prstGeom prst="straightConnector1">
                <a:avLst/>
              </a:prstGeom>
              <a:ln w="1905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BC1636CD-8E12-7C45-9D33-2AFD3F628D7B}"/>
                  </a:ext>
                </a:extLst>
              </p:cNvPr>
              <p:cNvCxnSpPr>
                <a:cxnSpLocks/>
                <a:stCxn id="8" idx="3"/>
                <a:endCxn id="20" idx="2"/>
              </p:cNvCxnSpPr>
              <p:nvPr/>
            </p:nvCxnSpPr>
            <p:spPr>
              <a:xfrm>
                <a:off x="4759200" y="1625160"/>
                <a:ext cx="1002406" cy="1839368"/>
              </a:xfrm>
              <a:prstGeom prst="straightConnector1">
                <a:avLst/>
              </a:prstGeom>
              <a:ln w="1905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>
                <a:extLst>
                  <a:ext uri="{FF2B5EF4-FFF2-40B4-BE49-F238E27FC236}">
                    <a16:creationId xmlns:a16="http://schemas.microsoft.com/office/drawing/2014/main" id="{D1D8B42A-EE51-1745-9E03-F403020F39E2}"/>
                  </a:ext>
                </a:extLst>
              </p:cNvPr>
              <p:cNvCxnSpPr>
                <a:cxnSpLocks/>
                <a:stCxn id="6" idx="3"/>
                <a:endCxn id="20" idx="2"/>
              </p:cNvCxnSpPr>
              <p:nvPr/>
            </p:nvCxnSpPr>
            <p:spPr>
              <a:xfrm>
                <a:off x="3506928" y="2159119"/>
                <a:ext cx="2254678" cy="1305409"/>
              </a:xfrm>
              <a:prstGeom prst="straightConnector1">
                <a:avLst/>
              </a:prstGeom>
              <a:ln w="1905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 Verbindung mit Pfeil 31">
                <a:extLst>
                  <a:ext uri="{FF2B5EF4-FFF2-40B4-BE49-F238E27FC236}">
                    <a16:creationId xmlns:a16="http://schemas.microsoft.com/office/drawing/2014/main" id="{C107CDAC-3057-A64E-85A5-FC827DF157CD}"/>
                  </a:ext>
                </a:extLst>
              </p:cNvPr>
              <p:cNvCxnSpPr>
                <a:cxnSpLocks/>
                <a:stCxn id="7" idx="2"/>
                <a:endCxn id="20" idx="2"/>
              </p:cNvCxnSpPr>
              <p:nvPr/>
            </p:nvCxnSpPr>
            <p:spPr>
              <a:xfrm>
                <a:off x="3272263" y="3003549"/>
                <a:ext cx="2489343" cy="460979"/>
              </a:xfrm>
              <a:prstGeom prst="straightConnector1">
                <a:avLst/>
              </a:prstGeom>
              <a:ln w="1905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mit Pfeil 33">
                <a:extLst>
                  <a:ext uri="{FF2B5EF4-FFF2-40B4-BE49-F238E27FC236}">
                    <a16:creationId xmlns:a16="http://schemas.microsoft.com/office/drawing/2014/main" id="{A9B8FD60-0D4D-304F-B5BA-15A7E84CB118}"/>
                  </a:ext>
                </a:extLst>
              </p:cNvPr>
              <p:cNvCxnSpPr>
                <a:cxnSpLocks/>
                <a:stCxn id="10" idx="3"/>
                <a:endCxn id="20" idx="2"/>
              </p:cNvCxnSpPr>
              <p:nvPr/>
            </p:nvCxnSpPr>
            <p:spPr>
              <a:xfrm flipV="1">
                <a:off x="3284677" y="3464528"/>
                <a:ext cx="2476929" cy="511889"/>
              </a:xfrm>
              <a:prstGeom prst="straightConnector1">
                <a:avLst/>
              </a:prstGeom>
              <a:ln w="1905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F513F2B5-669E-F747-B54B-5660AC0CFC72}"/>
                  </a:ext>
                </a:extLst>
              </p:cNvPr>
              <p:cNvCxnSpPr>
                <a:cxnSpLocks/>
                <a:stCxn id="9" idx="3"/>
                <a:endCxn id="20" idx="2"/>
              </p:cNvCxnSpPr>
              <p:nvPr/>
            </p:nvCxnSpPr>
            <p:spPr>
              <a:xfrm flipV="1">
                <a:off x="4181075" y="3464528"/>
                <a:ext cx="1580531" cy="1510997"/>
              </a:xfrm>
              <a:prstGeom prst="straightConnector1">
                <a:avLst/>
              </a:prstGeom>
              <a:ln w="19050">
                <a:headEnd type="triangl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569CF5C-3BBC-1742-84C5-235D389EBA38}"/>
                </a:ext>
              </a:extLst>
            </p:cNvPr>
            <p:cNvSpPr/>
            <p:nvPr/>
          </p:nvSpPr>
          <p:spPr>
            <a:xfrm>
              <a:off x="4463165" y="1530395"/>
              <a:ext cx="4707345" cy="4819605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800" u="sng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feld 22">
            <a:extLst>
              <a:ext uri="{FF2B5EF4-FFF2-40B4-BE49-F238E27FC236}">
                <a16:creationId xmlns:a16="http://schemas.microsoft.com/office/drawing/2014/main" id="{8AC5F392-D7E6-FB4C-AD37-1D13D0181D44}"/>
              </a:ext>
            </a:extLst>
          </p:cNvPr>
          <p:cNvSpPr txBox="1"/>
          <p:nvPr/>
        </p:nvSpPr>
        <p:spPr>
          <a:xfrm>
            <a:off x="838200" y="1619916"/>
            <a:ext cx="573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Hardware Front-End Framework</a:t>
            </a:r>
            <a:endParaRPr lang="de-DE" sz="3200" dirty="0">
              <a:solidFill>
                <a:schemeClr val="tx2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7BB21A9-11A7-534F-A378-07E94112A4DA}"/>
              </a:ext>
            </a:extLst>
          </p:cNvPr>
          <p:cNvSpPr txBox="1"/>
          <p:nvPr/>
        </p:nvSpPr>
        <p:spPr>
          <a:xfrm>
            <a:off x="838200" y="2947196"/>
            <a:ext cx="3389416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>
                <a:solidFill>
                  <a:schemeClr val="tx2"/>
                </a:solidFill>
              </a:rPr>
              <a:t>New Features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/>
                </a:solidFill>
              </a:rPr>
              <a:t>Visual Interface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/>
                </a:solidFill>
              </a:rPr>
              <a:t>Plug‘n‘Play</a:t>
            </a:r>
            <a:endParaRPr lang="de-DE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/>
                </a:solidFill>
              </a:rPr>
              <a:t>Easy </a:t>
            </a:r>
            <a:r>
              <a:rPr lang="de-DE" sz="2000" dirty="0" err="1">
                <a:solidFill>
                  <a:schemeClr val="tx2"/>
                </a:solidFill>
              </a:rPr>
              <a:t>Usage</a:t>
            </a:r>
            <a:endParaRPr lang="de-DE" sz="2000" dirty="0">
              <a:solidFill>
                <a:schemeClr val="tx2"/>
              </a:solidFill>
            </a:endParaRP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CC05D803-23BC-A246-A76D-A428BA9CF526}"/>
              </a:ext>
            </a:extLst>
          </p:cNvPr>
          <p:cNvSpPr txBox="1"/>
          <p:nvPr/>
        </p:nvSpPr>
        <p:spPr>
          <a:xfrm>
            <a:off x="4317997" y="2945479"/>
            <a:ext cx="4457868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b="1" dirty="0" err="1">
                <a:solidFill>
                  <a:schemeClr val="tx2"/>
                </a:solidFill>
              </a:rPr>
              <a:t>Overcome</a:t>
            </a:r>
            <a:r>
              <a:rPr lang="de-DE" sz="2000" b="1" dirty="0">
                <a:solidFill>
                  <a:schemeClr val="tx2"/>
                </a:solidFill>
              </a:rPr>
              <a:t> </a:t>
            </a:r>
            <a:r>
              <a:rPr lang="de-DE" sz="2000" b="1" dirty="0" err="1">
                <a:solidFill>
                  <a:schemeClr val="tx2"/>
                </a:solidFill>
              </a:rPr>
              <a:t>Limitations</a:t>
            </a:r>
            <a:endParaRPr lang="de-DE" sz="2000" b="1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/>
                </a:solidFill>
              </a:rPr>
              <a:t>No</a:t>
            </a:r>
            <a:r>
              <a:rPr lang="de-DE" sz="2000" dirty="0">
                <a:solidFill>
                  <a:schemeClr val="tx2"/>
                </a:solidFill>
              </a:rPr>
              <a:t> Firmware Development </a:t>
            </a:r>
            <a:r>
              <a:rPr lang="de-DE" sz="2000" dirty="0" err="1">
                <a:solidFill>
                  <a:schemeClr val="tx2"/>
                </a:solidFill>
              </a:rPr>
              <a:t>Required</a:t>
            </a:r>
            <a:endParaRPr lang="de-DE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/>
                </a:solidFill>
              </a:rPr>
              <a:t>Low </a:t>
            </a:r>
            <a:r>
              <a:rPr lang="de-DE" sz="2000" dirty="0" err="1">
                <a:solidFill>
                  <a:schemeClr val="tx2"/>
                </a:solidFill>
              </a:rPr>
              <a:t>Complexity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For</a:t>
            </a:r>
            <a:r>
              <a:rPr lang="de-DE" sz="2000" dirty="0">
                <a:solidFill>
                  <a:schemeClr val="tx2"/>
                </a:solidFill>
              </a:rPr>
              <a:t> </a:t>
            </a:r>
            <a:r>
              <a:rPr lang="de-DE" sz="2000" dirty="0" err="1">
                <a:solidFill>
                  <a:schemeClr val="tx2"/>
                </a:solidFill>
              </a:rPr>
              <a:t>Prototyping</a:t>
            </a:r>
            <a:endParaRPr lang="de-DE" sz="20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/>
                </a:solidFill>
              </a:rPr>
              <a:t>No</a:t>
            </a:r>
            <a:r>
              <a:rPr lang="de-DE" sz="2000" dirty="0">
                <a:solidFill>
                  <a:schemeClr val="tx2"/>
                </a:solidFill>
              </a:rPr>
              <a:t> High </a:t>
            </a:r>
            <a:r>
              <a:rPr lang="de-DE" sz="2000" dirty="0" err="1">
                <a:solidFill>
                  <a:schemeClr val="tx2"/>
                </a:solidFill>
              </a:rPr>
              <a:t>Costs</a:t>
            </a:r>
            <a:endParaRPr lang="de-DE" sz="2000" dirty="0">
              <a:solidFill>
                <a:schemeClr val="tx2"/>
              </a:solidFill>
            </a:endParaRP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91A3E55B-7696-1C4A-B5BA-C718E45A02C9}"/>
              </a:ext>
            </a:extLst>
          </p:cNvPr>
          <p:cNvSpPr txBox="1"/>
          <p:nvPr/>
        </p:nvSpPr>
        <p:spPr>
          <a:xfrm>
            <a:off x="838200" y="4881340"/>
            <a:ext cx="1041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Can be used across a large range of applications (Demos):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15D6A96A-83F0-A742-9C1B-1375076A6E3E}"/>
              </a:ext>
            </a:extLst>
          </p:cNvPr>
          <p:cNvGrpSpPr/>
          <p:nvPr/>
        </p:nvGrpSpPr>
        <p:grpSpPr>
          <a:xfrm>
            <a:off x="8062375" y="818405"/>
            <a:ext cx="2189355" cy="1697860"/>
            <a:chOff x="4544890" y="2172010"/>
            <a:chExt cx="4454691" cy="3454645"/>
          </a:xfrm>
        </p:grpSpPr>
        <p:pic>
          <p:nvPicPr>
            <p:cNvPr id="71" name="Grafik 70">
              <a:extLst>
                <a:ext uri="{FF2B5EF4-FFF2-40B4-BE49-F238E27FC236}">
                  <a16:creationId xmlns:a16="http://schemas.microsoft.com/office/drawing/2014/main" id="{EB486C39-469C-0447-B4AB-CCCE95F18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44890" y="2172010"/>
              <a:ext cx="2454673" cy="1841005"/>
            </a:xfrm>
            <a:prstGeom prst="rect">
              <a:avLst/>
            </a:prstGeom>
          </p:spPr>
        </p:pic>
        <p:pic>
          <p:nvPicPr>
            <p:cNvPr id="72" name="Grafik 71">
              <a:extLst>
                <a:ext uri="{FF2B5EF4-FFF2-40B4-BE49-F238E27FC236}">
                  <a16:creationId xmlns:a16="http://schemas.microsoft.com/office/drawing/2014/main" id="{C819FFCA-9621-4743-8DC6-D32EC2AAA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886896" y="2181422"/>
              <a:ext cx="2112685" cy="1586743"/>
            </a:xfrm>
            <a:prstGeom prst="rect">
              <a:avLst/>
            </a:prstGeom>
          </p:spPr>
        </p:pic>
        <p:pic>
          <p:nvPicPr>
            <p:cNvPr id="73" name="Grafik 72">
              <a:extLst>
                <a:ext uri="{FF2B5EF4-FFF2-40B4-BE49-F238E27FC236}">
                  <a16:creationId xmlns:a16="http://schemas.microsoft.com/office/drawing/2014/main" id="{F29A49FA-34BF-FE4B-A1A9-360D65240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85707" y="4137606"/>
              <a:ext cx="2245744" cy="1489049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13" name="Abgerundetes Rechteck 12">
            <a:extLst>
              <a:ext uri="{FF2B5EF4-FFF2-40B4-BE49-F238E27FC236}">
                <a16:creationId xmlns:a16="http://schemas.microsoft.com/office/drawing/2014/main" id="{E8B1223E-FE73-3940-8D09-87CCC6CF9EF2}"/>
              </a:ext>
            </a:extLst>
          </p:cNvPr>
          <p:cNvSpPr/>
          <p:nvPr/>
        </p:nvSpPr>
        <p:spPr>
          <a:xfrm>
            <a:off x="906974" y="5392869"/>
            <a:ext cx="2577059" cy="68516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Data </a:t>
            </a:r>
            <a:r>
              <a:rPr lang="de-DE" dirty="0" err="1"/>
              <a:t>Aquisition</a:t>
            </a:r>
            <a:endParaRPr lang="de-DE" dirty="0"/>
          </a:p>
        </p:txBody>
      </p:sp>
      <p:sp>
        <p:nvSpPr>
          <p:cNvPr id="40" name="Abgerundetes Rechteck 39">
            <a:extLst>
              <a:ext uri="{FF2B5EF4-FFF2-40B4-BE49-F238E27FC236}">
                <a16:creationId xmlns:a16="http://schemas.microsoft.com/office/drawing/2014/main" id="{C2495874-9145-3745-96E6-4E986AF806CD}"/>
              </a:ext>
            </a:extLst>
          </p:cNvPr>
          <p:cNvSpPr/>
          <p:nvPr/>
        </p:nvSpPr>
        <p:spPr>
          <a:xfrm>
            <a:off x="3840675" y="5406390"/>
            <a:ext cx="3114761" cy="6851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Servo and Motor Control</a:t>
            </a:r>
            <a:endParaRPr lang="de-DE" dirty="0"/>
          </a:p>
        </p:txBody>
      </p:sp>
      <p:sp>
        <p:nvSpPr>
          <p:cNvPr id="41" name="Abgerundetes Rechteck 40">
            <a:extLst>
              <a:ext uri="{FF2B5EF4-FFF2-40B4-BE49-F238E27FC236}">
                <a16:creationId xmlns:a16="http://schemas.microsoft.com/office/drawing/2014/main" id="{EACF4373-FA61-8D47-9AEF-4C5104F289F7}"/>
              </a:ext>
            </a:extLst>
          </p:cNvPr>
          <p:cNvSpPr/>
          <p:nvPr/>
        </p:nvSpPr>
        <p:spPr>
          <a:xfrm>
            <a:off x="7311512" y="5409117"/>
            <a:ext cx="3836993" cy="6851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Online / Offline Closed Loop Control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5444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9D7EB-C1F8-9343-B572-65946376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0F25D-277F-E649-B612-6017A6BB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E12293-C1B5-0C44-9458-00249E5F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D56D7A-E7AD-C944-B24E-52D9CA3E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16</a:t>
            </a:fld>
            <a:endParaRPr lang="de-DE"/>
          </a:p>
        </p:txBody>
      </p:sp>
      <p:pic>
        <p:nvPicPr>
          <p:cNvPr id="1028" name="Picture 4" descr="Google Formulare-Antwortdiagramm. Titel der Frage: Would you feel confident in using the same system for a similar project?. Anzahl der Antworten: 3 Antworten.">
            <a:extLst>
              <a:ext uri="{FF2B5EF4-FFF2-40B4-BE49-F238E27FC236}">
                <a16:creationId xmlns:a16="http://schemas.microsoft.com/office/drawing/2014/main" id="{28188EF1-5DAC-4046-949C-7FD4B34C3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857" y="617538"/>
            <a:ext cx="5494142" cy="253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gle Formulare-Antwortdiagramm. Titel der Frage: Do you think you would have been able to do your semester project without the Framework?. Anzahl der Antworten: 3 Antworten.">
            <a:extLst>
              <a:ext uri="{FF2B5EF4-FFF2-40B4-BE49-F238E27FC236}">
                <a16:creationId xmlns:a16="http://schemas.microsoft.com/office/drawing/2014/main" id="{46D938C1-26E7-0C43-8163-122E0CE0D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54" y="2028421"/>
            <a:ext cx="5190187" cy="2595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B84AE2CD-A92C-C447-8ABB-BA0BEF1D9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243" y="3315778"/>
            <a:ext cx="6282251" cy="31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00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9D7EB-C1F8-9343-B572-65946376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0F25D-277F-E649-B612-6017A6BB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E12293-C1B5-0C44-9458-00249E5F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D56D7A-E7AD-C944-B24E-52D9CA3E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17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2F6D61B-A795-B845-841D-D4EE250FDD35}"/>
              </a:ext>
            </a:extLst>
          </p:cNvPr>
          <p:cNvSpPr/>
          <p:nvPr/>
        </p:nvSpPr>
        <p:spPr>
          <a:xfrm>
            <a:off x="716787" y="1388094"/>
            <a:ext cx="5256501" cy="2079502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32DFC3-D545-1644-A2A4-CA170B7439B4}"/>
              </a:ext>
            </a:extLst>
          </p:cNvPr>
          <p:cNvSpPr/>
          <p:nvPr/>
        </p:nvSpPr>
        <p:spPr>
          <a:xfrm>
            <a:off x="6097299" y="1388094"/>
            <a:ext cx="5256501" cy="2079502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E785DA7-0A09-224F-BDCD-68CCCF5304D5}"/>
              </a:ext>
            </a:extLst>
          </p:cNvPr>
          <p:cNvSpPr/>
          <p:nvPr/>
        </p:nvSpPr>
        <p:spPr>
          <a:xfrm>
            <a:off x="716787" y="3599066"/>
            <a:ext cx="5256501" cy="2079502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F2EE166-A3A8-8D48-8A3F-11D6E6686667}"/>
              </a:ext>
            </a:extLst>
          </p:cNvPr>
          <p:cNvSpPr/>
          <p:nvPr/>
        </p:nvSpPr>
        <p:spPr>
          <a:xfrm>
            <a:off x="6097299" y="3599066"/>
            <a:ext cx="5256501" cy="2079502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BFFE83-5F64-D74A-A9D8-4E2B142A2C85}"/>
              </a:ext>
            </a:extLst>
          </p:cNvPr>
          <p:cNvSpPr txBox="1"/>
          <p:nvPr/>
        </p:nvSpPr>
        <p:spPr>
          <a:xfrm>
            <a:off x="1056904" y="2301887"/>
            <a:ext cx="4576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 dirty="0"/>
              <a:t>Driver Installer and Custom Scanning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F23DEA-DE5D-4B48-A0E9-7089191F388A}"/>
              </a:ext>
            </a:extLst>
          </p:cNvPr>
          <p:cNvSpPr txBox="1"/>
          <p:nvPr/>
        </p:nvSpPr>
        <p:spPr>
          <a:xfrm>
            <a:off x="6437416" y="2243069"/>
            <a:ext cx="4576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/>
              <a:t>Embedded Scripting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8205A66-625D-BE4F-BC5F-FBFAF354753B}"/>
              </a:ext>
            </a:extLst>
          </p:cNvPr>
          <p:cNvSpPr txBox="1"/>
          <p:nvPr/>
        </p:nvSpPr>
        <p:spPr>
          <a:xfrm>
            <a:off x="1056904" y="4346429"/>
            <a:ext cx="457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SPI &amp; UART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5353439-87FB-EA44-A5CC-7140EEC68118}"/>
              </a:ext>
            </a:extLst>
          </p:cNvPr>
          <p:cNvSpPr txBox="1"/>
          <p:nvPr/>
        </p:nvSpPr>
        <p:spPr>
          <a:xfrm>
            <a:off x="6437416" y="4346429"/>
            <a:ext cx="4576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C / C++</a:t>
            </a:r>
          </a:p>
        </p:txBody>
      </p:sp>
    </p:spTree>
    <p:extLst>
      <p:ext uri="{BB962C8B-B14F-4D97-AF65-F5344CB8AC3E}">
        <p14:creationId xmlns:p14="http://schemas.microsoft.com/office/powerpoint/2010/main" val="458219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0ACC76-6A78-124A-AE59-96978C4C9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Attention!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9AF2AE3-30CC-944A-9F5C-05A411C09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4351444-E07C-9841-BAE2-E3EA213F8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4793AD-B706-134F-A50D-563F3A88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18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3E51AF1-816F-AF4B-B354-E6E22EAFA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24844" y="3622181"/>
            <a:ext cx="2020621" cy="151546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1DC9C17-2474-2A46-B4F1-4D13B4AC6B0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9916" y="1432123"/>
            <a:ext cx="1580563" cy="1618254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1FBE9F3-A349-9E43-92DF-8227F2E088B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9124323" y="3040170"/>
            <a:ext cx="1187422" cy="86982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C87B1CC-F971-A84C-9C49-9D541367E9E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9914" y="1432123"/>
            <a:ext cx="1224664" cy="1178636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FC39288-D85D-8A47-B2AE-6EDCB474CD4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91038" y="4923575"/>
            <a:ext cx="1829449" cy="140480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504F31B-942E-1B48-8508-8776F011C6E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01812" y="3811027"/>
            <a:ext cx="1086636" cy="111254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C4CF532-FB00-F24B-A4CC-87932FD34967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63797" y="2913019"/>
            <a:ext cx="938736" cy="96112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A7EA7B7-1CFF-DC44-B5CF-F9A25AEB0A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71159" y="2816486"/>
            <a:ext cx="622627" cy="73209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3223C23-A4C0-5641-8B7D-958A31DC421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690" y="2089220"/>
            <a:ext cx="1558371" cy="57473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C693B1A-7586-3046-B1B8-C5DFB40A097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8364" y="5351718"/>
            <a:ext cx="1634760" cy="58034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A5C95BE-3D53-634F-BC36-E3C7BA17FE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5695" y="3123463"/>
            <a:ext cx="2216486" cy="166470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C293E4F3-C22B-7148-A7F9-B8E9D9C3657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77814" y="4165960"/>
            <a:ext cx="3039736" cy="20155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95F2BC09-B475-F242-A4E5-8E75BE5EB21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7768" y="1623236"/>
            <a:ext cx="1942501" cy="1456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9778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18E95B-A14B-AF4E-8184-E6B0A1D5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DFCE0F-B0D3-2A47-85BE-4771A1643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14.01.19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14A2A3-0130-F84C-8C46-79C2B6121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A2C27E8-6A1C-5141-BF81-3B59096BA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1111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00645-01E7-254C-B8FD-4DF8DB26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BFA42-F406-F840-8A9B-128A9938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001E-FAEA-8943-A651-86345BA7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587C7F-C29E-804A-B819-7226076F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2</a:t>
            </a:fld>
            <a:endParaRPr lang="de-DE"/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30FE3B4E-8927-1447-8F44-82CF3512A330}"/>
              </a:ext>
            </a:extLst>
          </p:cNvPr>
          <p:cNvGrpSpPr/>
          <p:nvPr/>
        </p:nvGrpSpPr>
        <p:grpSpPr>
          <a:xfrm>
            <a:off x="1407194" y="1252944"/>
            <a:ext cx="10395339" cy="5103406"/>
            <a:chOff x="1407194" y="1252944"/>
            <a:chExt cx="10395339" cy="510340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B55802A-2742-374C-95E5-1D7A373BF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07194" y="1640616"/>
              <a:ext cx="1580563" cy="1618254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E5DBA1A-0147-D44C-AC78-C3DAB3DA7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1698375" y="2975533"/>
              <a:ext cx="1187422" cy="869824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E9FCC62-8073-9D48-9505-AA5252B5D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54610" y="1252944"/>
              <a:ext cx="1224664" cy="117863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9FD6D8D-71C9-BE4C-ABDA-2614EB875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07416" y="4951543"/>
              <a:ext cx="1829449" cy="140480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B40A4037-F144-FA46-AF20-794D70549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54157" y="3960994"/>
              <a:ext cx="1086636" cy="1112548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FBD8AE5-F67B-2B42-B144-69EA42741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863797" y="2913019"/>
              <a:ext cx="938736" cy="961121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655028E-CE1C-B04B-B3CC-555DE104A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50909" y="4172898"/>
              <a:ext cx="622627" cy="732099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C31B1052-C3E8-ED45-BF67-BD3D7CB0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1724" y="1725738"/>
              <a:ext cx="1558371" cy="574735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1DADF540-7AE4-A64F-8F5E-D6B54F24F866}"/>
                </a:ext>
              </a:extLst>
            </p:cNvPr>
            <p:cNvSpPr txBox="1"/>
            <p:nvPr/>
          </p:nvSpPr>
          <p:spPr>
            <a:xfrm>
              <a:off x="3320226" y="2117449"/>
              <a:ext cx="976295" cy="31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Analog</a:t>
              </a: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D8BCBB1-8ED9-0743-893F-563BA1ACFCAA}"/>
                </a:ext>
              </a:extLst>
            </p:cNvPr>
            <p:cNvSpPr txBox="1"/>
            <p:nvPr/>
          </p:nvSpPr>
          <p:spPr>
            <a:xfrm>
              <a:off x="1752881" y="2706629"/>
              <a:ext cx="976295" cy="31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PWM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92875A2-8724-6F48-911F-E5B31E35BD5C}"/>
                </a:ext>
              </a:extLst>
            </p:cNvPr>
            <p:cNvSpPr txBox="1"/>
            <p:nvPr/>
          </p:nvSpPr>
          <p:spPr>
            <a:xfrm>
              <a:off x="1803938" y="3718295"/>
              <a:ext cx="976295" cy="31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IMU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A8A9654-95B0-6744-905A-F17BB11B972D}"/>
                </a:ext>
              </a:extLst>
            </p:cNvPr>
            <p:cNvSpPr txBox="1"/>
            <p:nvPr/>
          </p:nvSpPr>
          <p:spPr>
            <a:xfrm>
              <a:off x="1546396" y="5118287"/>
              <a:ext cx="976295" cy="31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Servo</a:t>
              </a:r>
              <a:endParaRPr lang="de-DE" sz="1200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A207D289-F58F-0A4A-A946-FD2D8008C9AA}"/>
                </a:ext>
              </a:extLst>
            </p:cNvPr>
            <p:cNvSpPr txBox="1"/>
            <p:nvPr/>
          </p:nvSpPr>
          <p:spPr>
            <a:xfrm>
              <a:off x="2726998" y="5948867"/>
              <a:ext cx="976295" cy="31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EMG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9679EA6-B8AA-464F-AEE7-DAF0D726E228}"/>
                </a:ext>
              </a:extLst>
            </p:cNvPr>
            <p:cNvSpPr/>
            <p:nvPr/>
          </p:nvSpPr>
          <p:spPr>
            <a:xfrm>
              <a:off x="5493142" y="2574334"/>
              <a:ext cx="2657747" cy="2721126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800" dirty="0">
                  <a:solidFill>
                    <a:schemeClr val="tx1"/>
                  </a:solidFill>
                </a:rPr>
                <a:t>?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35A99FCF-F3C0-3046-9F9B-A2B8F4AAB5EE}"/>
                </a:ext>
              </a:extLst>
            </p:cNvPr>
            <p:cNvCxnSpPr>
              <a:stCxn id="20" idx="6"/>
              <a:endCxn id="14" idx="1"/>
            </p:cNvCxnSpPr>
            <p:nvPr/>
          </p:nvCxnSpPr>
          <p:spPr>
            <a:xfrm flipV="1">
              <a:off x="8150889" y="2013106"/>
              <a:ext cx="1820835" cy="1921791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2CF8FE31-8269-D44B-A498-C9F73B00F7D0}"/>
                </a:ext>
              </a:extLst>
            </p:cNvPr>
            <p:cNvCxnSpPr>
              <a:stCxn id="20" idx="6"/>
              <a:endCxn id="11" idx="1"/>
            </p:cNvCxnSpPr>
            <p:nvPr/>
          </p:nvCxnSpPr>
          <p:spPr>
            <a:xfrm flipV="1">
              <a:off x="8150889" y="3393581"/>
              <a:ext cx="2712908" cy="541317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419BB056-8A28-C644-8CC1-72F7C6EA624A}"/>
                </a:ext>
              </a:extLst>
            </p:cNvPr>
            <p:cNvCxnSpPr>
              <a:stCxn id="20" idx="6"/>
              <a:endCxn id="12" idx="1"/>
            </p:cNvCxnSpPr>
            <p:nvPr/>
          </p:nvCxnSpPr>
          <p:spPr>
            <a:xfrm>
              <a:off x="8150889" y="3934897"/>
              <a:ext cx="2600020" cy="604051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BC1636CD-8E12-7C45-9D33-2AFD3F628D7B}"/>
                </a:ext>
              </a:extLst>
            </p:cNvPr>
            <p:cNvCxnSpPr>
              <a:stCxn id="8" idx="3"/>
              <a:endCxn id="20" idx="2"/>
            </p:cNvCxnSpPr>
            <p:nvPr/>
          </p:nvCxnSpPr>
          <p:spPr>
            <a:xfrm>
              <a:off x="4379274" y="1842262"/>
              <a:ext cx="1113868" cy="2092635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D1D8B42A-EE51-1745-9E03-F403020F39E2}"/>
                </a:ext>
              </a:extLst>
            </p:cNvPr>
            <p:cNvCxnSpPr>
              <a:stCxn id="6" idx="3"/>
              <a:endCxn id="20" idx="2"/>
            </p:cNvCxnSpPr>
            <p:nvPr/>
          </p:nvCxnSpPr>
          <p:spPr>
            <a:xfrm>
              <a:off x="2987757" y="2449743"/>
              <a:ext cx="2505385" cy="1485154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C107CDAC-3057-A64E-85A5-FC827DF157CD}"/>
                </a:ext>
              </a:extLst>
            </p:cNvPr>
            <p:cNvCxnSpPr>
              <a:stCxn id="7" idx="2"/>
              <a:endCxn id="20" idx="2"/>
            </p:cNvCxnSpPr>
            <p:nvPr/>
          </p:nvCxnSpPr>
          <p:spPr>
            <a:xfrm>
              <a:off x="2726998" y="3410445"/>
              <a:ext cx="2766143" cy="524452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A9B8FD60-0D4D-304F-B5BA-15A7E84CB118}"/>
                </a:ext>
              </a:extLst>
            </p:cNvPr>
            <p:cNvCxnSpPr>
              <a:stCxn id="10" idx="3"/>
              <a:endCxn id="20" idx="2"/>
            </p:cNvCxnSpPr>
            <p:nvPr/>
          </p:nvCxnSpPr>
          <p:spPr>
            <a:xfrm flipV="1">
              <a:off x="2740793" y="3934897"/>
              <a:ext cx="2752349" cy="582372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F513F2B5-669E-F747-B54B-5660AC0CFC72}"/>
                </a:ext>
              </a:extLst>
            </p:cNvPr>
            <p:cNvCxnSpPr>
              <a:stCxn id="9" idx="3"/>
              <a:endCxn id="20" idx="2"/>
            </p:cNvCxnSpPr>
            <p:nvPr/>
          </p:nvCxnSpPr>
          <p:spPr>
            <a:xfrm flipV="1">
              <a:off x="3736865" y="3934897"/>
              <a:ext cx="1756277" cy="171905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0633C72-E6E9-8342-9408-8ABEB3558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98405" y="5179914"/>
              <a:ext cx="1634760" cy="580340"/>
            </a:xfrm>
            <a:prstGeom prst="rect">
              <a:avLst/>
            </a:prstGeom>
          </p:spPr>
        </p:pic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FC5E95E4-BB82-0B4A-AEF7-5936582C5B6E}"/>
                </a:ext>
              </a:extLst>
            </p:cNvPr>
            <p:cNvCxnSpPr>
              <a:cxnSpLocks/>
              <a:stCxn id="20" idx="6"/>
              <a:endCxn id="21" idx="1"/>
            </p:cNvCxnSpPr>
            <p:nvPr/>
          </p:nvCxnSpPr>
          <p:spPr>
            <a:xfrm>
              <a:off x="8150889" y="3934897"/>
              <a:ext cx="1547516" cy="1535187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FBE9B8BC-DCDD-6F42-9722-1591C014A7A2}"/>
                </a:ext>
              </a:extLst>
            </p:cNvPr>
            <p:cNvSpPr txBox="1"/>
            <p:nvPr/>
          </p:nvSpPr>
          <p:spPr>
            <a:xfrm>
              <a:off x="10130557" y="5734406"/>
              <a:ext cx="9316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/>
                <a:t>Closed</a:t>
              </a:r>
              <a:r>
                <a:rPr lang="de-DE" sz="1100" dirty="0"/>
                <a:t> Loops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284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89D7EB-C1F8-9343-B572-65946376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00F25D-277F-E649-B612-6017A6BB4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14.01.19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3E12293-C1B5-0C44-9458-00249E5F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7D56D7A-E7AD-C944-B24E-52D9CA3E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20</a:t>
            </a:fld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2F6D61B-A795-B845-841D-D4EE250FDD35}"/>
              </a:ext>
            </a:extLst>
          </p:cNvPr>
          <p:cNvSpPr/>
          <p:nvPr/>
        </p:nvSpPr>
        <p:spPr>
          <a:xfrm>
            <a:off x="716787" y="1388094"/>
            <a:ext cx="5256501" cy="2079502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632DFC3-D545-1644-A2A4-CA170B7439B4}"/>
              </a:ext>
            </a:extLst>
          </p:cNvPr>
          <p:cNvSpPr/>
          <p:nvPr/>
        </p:nvSpPr>
        <p:spPr>
          <a:xfrm>
            <a:off x="6097299" y="1388094"/>
            <a:ext cx="5256501" cy="2079502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E785DA7-0A09-224F-BDCD-68CCCF5304D5}"/>
              </a:ext>
            </a:extLst>
          </p:cNvPr>
          <p:cNvSpPr/>
          <p:nvPr/>
        </p:nvSpPr>
        <p:spPr>
          <a:xfrm>
            <a:off x="716787" y="3599066"/>
            <a:ext cx="5256501" cy="2079502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F2EE166-A3A8-8D48-8A3F-11D6E6686667}"/>
              </a:ext>
            </a:extLst>
          </p:cNvPr>
          <p:cNvSpPr/>
          <p:nvPr/>
        </p:nvSpPr>
        <p:spPr>
          <a:xfrm>
            <a:off x="6097299" y="3599066"/>
            <a:ext cx="5256501" cy="2079502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7ABFFE83-5F64-D74A-A9D8-4E2B142A2C85}"/>
              </a:ext>
            </a:extLst>
          </p:cNvPr>
          <p:cNvSpPr txBox="1"/>
          <p:nvPr/>
        </p:nvSpPr>
        <p:spPr>
          <a:xfrm>
            <a:off x="1056904" y="1590495"/>
            <a:ext cx="4576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Driver Installer and Custom Scanning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/>
              <a:t>Extend driver functionality with installer to manage a large set of drivers by optimizing the scanning using custom scanning configuration.</a:t>
            </a:r>
            <a:endParaRPr lang="de-CH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6F23DEA-DE5D-4B48-A0E9-7089191F388A}"/>
              </a:ext>
            </a:extLst>
          </p:cNvPr>
          <p:cNvSpPr txBox="1"/>
          <p:nvPr/>
        </p:nvSpPr>
        <p:spPr>
          <a:xfrm>
            <a:off x="6437416" y="1590495"/>
            <a:ext cx="4576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Embedded Scripting</a:t>
            </a:r>
          </a:p>
          <a:p>
            <a:pPr algn="ctr"/>
            <a:endParaRPr lang="en-US" b="1" i="1" dirty="0"/>
          </a:p>
          <a:p>
            <a:pPr algn="ctr"/>
            <a:r>
              <a:rPr lang="de-CH" dirty="0" err="1"/>
              <a:t>To</a:t>
            </a:r>
            <a:r>
              <a:rPr lang="de-CH" dirty="0"/>
              <a:t> </a:t>
            </a:r>
            <a:r>
              <a:rPr lang="en-US" dirty="0"/>
              <a:t>improve embedded scripting handling, replace the bash script with an integrated uploader in the Interface.</a:t>
            </a:r>
            <a:endParaRPr lang="de-CH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8205A66-625D-BE4F-BC5F-FBFAF354753B}"/>
              </a:ext>
            </a:extLst>
          </p:cNvPr>
          <p:cNvSpPr txBox="1"/>
          <p:nvPr/>
        </p:nvSpPr>
        <p:spPr>
          <a:xfrm>
            <a:off x="1056904" y="3801467"/>
            <a:ext cx="4576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SPI &amp; UART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/>
              <a:t>Only I</a:t>
            </a:r>
            <a:r>
              <a:rPr lang="en-US" baseline="30000" dirty="0"/>
              <a:t>2</a:t>
            </a:r>
            <a:r>
              <a:rPr lang="en-US" dirty="0"/>
              <a:t>C protocol (and basic I/O) has been implemented. SPI and UART are yet to be done.</a:t>
            </a:r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5353439-87FB-EA44-A5CC-7140EEC68118}"/>
              </a:ext>
            </a:extLst>
          </p:cNvPr>
          <p:cNvSpPr txBox="1"/>
          <p:nvPr/>
        </p:nvSpPr>
        <p:spPr>
          <a:xfrm>
            <a:off x="6437416" y="3801467"/>
            <a:ext cx="45762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C / C++</a:t>
            </a:r>
          </a:p>
          <a:p>
            <a:pPr algn="ctr"/>
            <a:endParaRPr lang="en-US" b="1" i="1" dirty="0"/>
          </a:p>
          <a:p>
            <a:pPr algn="ctr"/>
            <a:r>
              <a:rPr lang="en-US" dirty="0"/>
              <a:t>Programming in Python always comes with the downside in terms of real-time performance. To improve real-time precision, a transition to C/C++ for the Firmware is necessary.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42558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00645-01E7-254C-B8FD-4DF8DB26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The Art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BFA42-F406-F840-8A9B-128A9938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001E-FAEA-8943-A651-86345BA7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587C7F-C29E-804A-B819-7226076F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3</a:t>
            </a:fld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FAC1758-DFD8-7449-A4F9-71CC2E32A09B}"/>
              </a:ext>
            </a:extLst>
          </p:cNvPr>
          <p:cNvGrpSpPr/>
          <p:nvPr/>
        </p:nvGrpSpPr>
        <p:grpSpPr>
          <a:xfrm>
            <a:off x="1219200" y="1663216"/>
            <a:ext cx="4027762" cy="4123817"/>
            <a:chOff x="4451225" y="1507570"/>
            <a:chExt cx="4741580" cy="485465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03FC7F0-2FB0-E64D-A595-51EB875D377C}"/>
                </a:ext>
              </a:extLst>
            </p:cNvPr>
            <p:cNvSpPr/>
            <p:nvPr/>
          </p:nvSpPr>
          <p:spPr>
            <a:xfrm>
              <a:off x="4451225" y="1507570"/>
              <a:ext cx="4741580" cy="4854654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800" dirty="0">
                <a:solidFill>
                  <a:schemeClr val="tx1"/>
                </a:solidFill>
              </a:endParaRP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0D70EB32-7A5A-D242-9388-AE1152619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35430" y="1640616"/>
              <a:ext cx="1818838" cy="1818838"/>
            </a:xfrm>
            <a:prstGeom prst="rect">
              <a:avLst/>
            </a:prstGeom>
          </p:spPr>
        </p:pic>
        <p:sp>
          <p:nvSpPr>
            <p:cNvPr id="33" name="Textfeld 32">
              <a:extLst>
                <a:ext uri="{FF2B5EF4-FFF2-40B4-BE49-F238E27FC236}">
                  <a16:creationId xmlns:a16="http://schemas.microsoft.com/office/drawing/2014/main" id="{268B6DD0-D4AF-8844-B841-F2ADDA8EEDC9}"/>
                </a:ext>
              </a:extLst>
            </p:cNvPr>
            <p:cNvSpPr txBox="1"/>
            <p:nvPr/>
          </p:nvSpPr>
          <p:spPr>
            <a:xfrm>
              <a:off x="4725047" y="3021769"/>
              <a:ext cx="976295" cy="3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Arduino</a:t>
              </a:r>
              <a:endParaRPr lang="de-DE" sz="1400" dirty="0"/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DD6A59B8-3F0D-8F41-AA9A-216523323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9160" y="3185319"/>
              <a:ext cx="2400300" cy="838200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1FB478FD-8CEB-9444-B709-3E7E2A4AD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26449" y="3983906"/>
              <a:ext cx="2207096" cy="1242232"/>
            </a:xfrm>
            <a:prstGeom prst="rect">
              <a:avLst/>
            </a:prstGeom>
          </p:spPr>
        </p:pic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FCC1D8A-5180-584E-8312-022A1A478B2B}"/>
                </a:ext>
              </a:extLst>
            </p:cNvPr>
            <p:cNvSpPr txBox="1"/>
            <p:nvPr/>
          </p:nvSpPr>
          <p:spPr>
            <a:xfrm>
              <a:off x="6577431" y="5154525"/>
              <a:ext cx="1158824" cy="3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400" dirty="0" err="1"/>
                <a:t>LabView</a:t>
              </a:r>
              <a:endParaRPr lang="de-DE" dirty="0"/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41EC7C66-BB12-EE47-AE8E-346D6C252117}"/>
              </a:ext>
            </a:extLst>
          </p:cNvPr>
          <p:cNvSpPr txBox="1"/>
          <p:nvPr/>
        </p:nvSpPr>
        <p:spPr>
          <a:xfrm>
            <a:off x="6485467" y="3962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1AE415A1-56FB-1641-B7A5-8716B0F5D0E5}"/>
              </a:ext>
            </a:extLst>
          </p:cNvPr>
          <p:cNvSpPr/>
          <p:nvPr/>
        </p:nvSpPr>
        <p:spPr>
          <a:xfrm>
            <a:off x="6485467" y="1663216"/>
            <a:ext cx="4799530" cy="4123817"/>
          </a:xfrm>
          <a:prstGeom prst="roundRect">
            <a:avLst>
              <a:gd name="adj" fmla="val 5240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2EB4AE83-CA6B-6D45-8942-9030F48CF0B8}"/>
              </a:ext>
            </a:extLst>
          </p:cNvPr>
          <p:cNvSpPr txBox="1"/>
          <p:nvPr/>
        </p:nvSpPr>
        <p:spPr>
          <a:xfrm>
            <a:off x="6670198" y="1734324"/>
            <a:ext cx="458461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Arduino</a:t>
            </a:r>
            <a:endParaRPr lang="de-DE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 err="1"/>
              <a:t>Dedicated</a:t>
            </a:r>
            <a:r>
              <a:rPr lang="de-DE" sz="1600" dirty="0"/>
              <a:t> </a:t>
            </a:r>
            <a:r>
              <a:rPr lang="de-DE" sz="1600" dirty="0" err="1"/>
              <a:t>drivers</a:t>
            </a:r>
            <a:r>
              <a:rPr lang="de-DE" sz="1600" dirty="0"/>
              <a:t> </a:t>
            </a:r>
            <a:r>
              <a:rPr lang="de-DE" sz="1600" dirty="0" err="1"/>
              <a:t>are</a:t>
            </a:r>
            <a:r>
              <a:rPr lang="de-DE" sz="1600" dirty="0"/>
              <a:t> not </a:t>
            </a:r>
            <a:r>
              <a:rPr lang="de-DE" sz="1600" dirty="0" err="1"/>
              <a:t>always</a:t>
            </a:r>
            <a:r>
              <a:rPr lang="de-DE" sz="1600" dirty="0"/>
              <a:t> </a:t>
            </a:r>
            <a:r>
              <a:rPr lang="de-DE" sz="1600" dirty="0" err="1"/>
              <a:t>available</a:t>
            </a:r>
            <a:endParaRPr lang="de-DE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/>
              <a:t>Hardware/Software limited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 err="1"/>
              <a:t>Proprietary</a:t>
            </a:r>
            <a:r>
              <a:rPr lang="de-DE" sz="1600" dirty="0"/>
              <a:t> </a:t>
            </a:r>
            <a:r>
              <a:rPr lang="de-DE" sz="1600" dirty="0" err="1"/>
              <a:t>programming</a:t>
            </a:r>
            <a:r>
              <a:rPr lang="de-DE" sz="1600" dirty="0"/>
              <a:t> </a:t>
            </a:r>
            <a:r>
              <a:rPr lang="de-DE" sz="1600" dirty="0" err="1"/>
              <a:t>language</a:t>
            </a:r>
            <a:endParaRPr lang="de-DE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visual</a:t>
            </a:r>
            <a:r>
              <a:rPr lang="de-DE" sz="1600" dirty="0"/>
              <a:t> </a:t>
            </a:r>
            <a:r>
              <a:rPr lang="de-DE" sz="1600" dirty="0" err="1"/>
              <a:t>interface</a:t>
            </a:r>
            <a:endParaRPr lang="de-DE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Plug‘n‘Play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ROS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 err="1"/>
              <a:t>Quite</a:t>
            </a:r>
            <a:r>
              <a:rPr lang="de-DE" sz="1600" dirty="0"/>
              <a:t> </a:t>
            </a:r>
            <a:r>
              <a:rPr lang="de-DE" sz="1600" dirty="0" err="1"/>
              <a:t>complex</a:t>
            </a:r>
            <a:endParaRPr lang="de-DE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/>
              <a:t>Linux </a:t>
            </a:r>
            <a:r>
              <a:rPr lang="de-DE" sz="1600" dirty="0" err="1"/>
              <a:t>only</a:t>
            </a:r>
            <a:endParaRPr lang="de-DE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visual</a:t>
            </a:r>
            <a:r>
              <a:rPr lang="de-DE" sz="1600" dirty="0"/>
              <a:t> </a:t>
            </a:r>
            <a:r>
              <a:rPr lang="de-DE" sz="1600" dirty="0" err="1"/>
              <a:t>interface</a:t>
            </a:r>
            <a:endParaRPr lang="de-DE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 err="1"/>
              <a:t>No</a:t>
            </a:r>
            <a:r>
              <a:rPr lang="de-DE" sz="1600" dirty="0"/>
              <a:t> </a:t>
            </a:r>
            <a:r>
              <a:rPr lang="de-DE" sz="1600" dirty="0" err="1"/>
              <a:t>Plug‘n‘Play</a:t>
            </a:r>
            <a:endParaRPr lang="de-D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/>
              <a:t>LabView</a:t>
            </a:r>
            <a:endParaRPr lang="de-DE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 err="1"/>
              <a:t>Complex</a:t>
            </a:r>
            <a:r>
              <a:rPr lang="de-DE" sz="1600" dirty="0"/>
              <a:t> </a:t>
            </a:r>
            <a:r>
              <a:rPr lang="de-DE" sz="1600" dirty="0" err="1"/>
              <a:t>visually</a:t>
            </a:r>
            <a:r>
              <a:rPr lang="de-DE" sz="1600" dirty="0"/>
              <a:t> </a:t>
            </a:r>
            <a:r>
              <a:rPr lang="de-DE" sz="1600" dirty="0" err="1"/>
              <a:t>programmed</a:t>
            </a:r>
            <a:r>
              <a:rPr lang="de-DE" sz="1600" dirty="0"/>
              <a:t> </a:t>
            </a:r>
            <a:r>
              <a:rPr lang="de-DE" sz="1600" dirty="0" err="1"/>
              <a:t>based</a:t>
            </a:r>
            <a:r>
              <a:rPr lang="de-DE" sz="1600" dirty="0"/>
              <a:t> </a:t>
            </a:r>
            <a:r>
              <a:rPr lang="de-DE" sz="1600" dirty="0" err="1"/>
              <a:t>framework</a:t>
            </a:r>
            <a:endParaRPr lang="de-DE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 err="1"/>
              <a:t>Proprietary</a:t>
            </a:r>
            <a:r>
              <a:rPr lang="de-DE" sz="1600" dirty="0"/>
              <a:t> </a:t>
            </a:r>
            <a:r>
              <a:rPr lang="de-DE" sz="1600" dirty="0" err="1"/>
              <a:t>sensors</a:t>
            </a:r>
            <a:endParaRPr lang="de-DE" sz="1600" dirty="0"/>
          </a:p>
          <a:p>
            <a:pPr marL="742950" lvl="1" indent="-285750">
              <a:buFont typeface="Wingdings" pitchFamily="2" charset="2"/>
              <a:buChar char="§"/>
            </a:pPr>
            <a:r>
              <a:rPr lang="de-DE" sz="1600" dirty="0"/>
              <a:t>Expensive ($1.325 / </a:t>
            </a:r>
            <a:r>
              <a:rPr lang="de-DE" sz="1600" dirty="0" err="1"/>
              <a:t>licence</a:t>
            </a:r>
            <a:r>
              <a:rPr lang="de-DE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5898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300645-01E7-254C-B8FD-4DF8DB26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Limitations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BFA42-F406-F840-8A9B-128A9938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001E-FAEA-8943-A651-86345BA7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587C7F-C29E-804A-B819-7226076F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4</a:t>
            </a:fld>
            <a:endParaRPr lang="de-DE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47BB21A9-11A7-534F-A378-07E94112A4DA}"/>
              </a:ext>
            </a:extLst>
          </p:cNvPr>
          <p:cNvSpPr txBox="1"/>
          <p:nvPr/>
        </p:nvSpPr>
        <p:spPr>
          <a:xfrm>
            <a:off x="838200" y="1838219"/>
            <a:ext cx="5884614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2"/>
                </a:solidFill>
              </a:rPr>
              <a:t>No</a:t>
            </a:r>
            <a:r>
              <a:rPr lang="de-DE" sz="2400" dirty="0">
                <a:solidFill>
                  <a:schemeClr val="tx2"/>
                </a:solidFill>
              </a:rPr>
              <a:t> Visual Feedback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2"/>
                </a:solidFill>
              </a:rPr>
              <a:t>No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Plug‘n‘Play</a:t>
            </a:r>
            <a:endParaRPr lang="de-DE" sz="24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2"/>
                </a:solidFill>
              </a:rPr>
              <a:t>Not </a:t>
            </a:r>
            <a:r>
              <a:rPr lang="de-DE" sz="2400" dirty="0" err="1">
                <a:solidFill>
                  <a:schemeClr val="tx2"/>
                </a:solidFill>
              </a:rPr>
              <a:t>Userfriendly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For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Beginners</a:t>
            </a:r>
            <a:endParaRPr lang="de-DE" sz="2400" dirty="0">
              <a:solidFill>
                <a:schemeClr val="tx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tx2"/>
                </a:solidFill>
              </a:rPr>
              <a:t>No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Programmatic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From</a:t>
            </a:r>
            <a:r>
              <a:rPr lang="de-DE" sz="2400" dirty="0">
                <a:solidFill>
                  <a:schemeClr val="tx2"/>
                </a:solidFill>
              </a:rPr>
              <a:t> PC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tx2"/>
                </a:solidFill>
              </a:rPr>
              <a:t>High </a:t>
            </a:r>
            <a:r>
              <a:rPr lang="de-DE" sz="2400" dirty="0" err="1">
                <a:solidFill>
                  <a:schemeClr val="tx2"/>
                </a:solidFill>
              </a:rPr>
              <a:t>Cost</a:t>
            </a:r>
            <a:r>
              <a:rPr lang="de-DE" sz="2400" dirty="0">
                <a:solidFill>
                  <a:schemeClr val="tx2"/>
                </a:solidFill>
              </a:rPr>
              <a:t> </a:t>
            </a:r>
            <a:r>
              <a:rPr lang="de-DE" sz="2400" dirty="0" err="1">
                <a:solidFill>
                  <a:schemeClr val="tx2"/>
                </a:solidFill>
              </a:rPr>
              <a:t>For</a:t>
            </a:r>
            <a:r>
              <a:rPr lang="de-DE" sz="2400" dirty="0">
                <a:solidFill>
                  <a:schemeClr val="tx2"/>
                </a:solidFill>
              </a:rPr>
              <a:t> Out-</a:t>
            </a:r>
            <a:r>
              <a:rPr lang="de-DE" sz="2400" dirty="0" err="1">
                <a:solidFill>
                  <a:schemeClr val="tx2"/>
                </a:solidFill>
              </a:rPr>
              <a:t>Of</a:t>
            </a:r>
            <a:r>
              <a:rPr lang="de-DE" sz="2400" dirty="0">
                <a:solidFill>
                  <a:schemeClr val="tx2"/>
                </a:solidFill>
              </a:rPr>
              <a:t>-The-Box Solutions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tx2"/>
              </a:solidFill>
            </a:endParaRPr>
          </a:p>
        </p:txBody>
      </p:sp>
      <p:grpSp>
        <p:nvGrpSpPr>
          <p:cNvPr id="76" name="Gruppieren 75">
            <a:extLst>
              <a:ext uri="{FF2B5EF4-FFF2-40B4-BE49-F238E27FC236}">
                <a16:creationId xmlns:a16="http://schemas.microsoft.com/office/drawing/2014/main" id="{B14212FA-E799-3040-8AEB-4446AB277F67}"/>
              </a:ext>
            </a:extLst>
          </p:cNvPr>
          <p:cNvGrpSpPr/>
          <p:nvPr/>
        </p:nvGrpSpPr>
        <p:grpSpPr>
          <a:xfrm>
            <a:off x="4871804" y="298130"/>
            <a:ext cx="6686584" cy="3284519"/>
            <a:chOff x="1407194" y="1252944"/>
            <a:chExt cx="10395339" cy="5103406"/>
          </a:xfrm>
        </p:grpSpPr>
        <p:pic>
          <p:nvPicPr>
            <p:cNvPr id="77" name="Grafik 76">
              <a:extLst>
                <a:ext uri="{FF2B5EF4-FFF2-40B4-BE49-F238E27FC236}">
                  <a16:creationId xmlns:a16="http://schemas.microsoft.com/office/drawing/2014/main" id="{A97A866A-C251-384E-A7EC-53584C81B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07194" y="1640616"/>
              <a:ext cx="1580563" cy="1618254"/>
            </a:xfrm>
            <a:prstGeom prst="rect">
              <a:avLst/>
            </a:prstGeom>
          </p:spPr>
        </p:pic>
        <p:pic>
          <p:nvPicPr>
            <p:cNvPr id="78" name="Grafik 77">
              <a:extLst>
                <a:ext uri="{FF2B5EF4-FFF2-40B4-BE49-F238E27FC236}">
                  <a16:creationId xmlns:a16="http://schemas.microsoft.com/office/drawing/2014/main" id="{65406711-4BFA-7543-8D4E-76EE58092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1698375" y="2975533"/>
              <a:ext cx="1187422" cy="869824"/>
            </a:xfrm>
            <a:prstGeom prst="rect">
              <a:avLst/>
            </a:prstGeom>
          </p:spPr>
        </p:pic>
        <p:pic>
          <p:nvPicPr>
            <p:cNvPr id="79" name="Grafik 78">
              <a:extLst>
                <a:ext uri="{FF2B5EF4-FFF2-40B4-BE49-F238E27FC236}">
                  <a16:creationId xmlns:a16="http://schemas.microsoft.com/office/drawing/2014/main" id="{F47F8984-667E-754E-A55B-6F6016E48E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54610" y="1252944"/>
              <a:ext cx="1224664" cy="1178636"/>
            </a:xfrm>
            <a:prstGeom prst="rect">
              <a:avLst/>
            </a:prstGeom>
          </p:spPr>
        </p:pic>
        <p:pic>
          <p:nvPicPr>
            <p:cNvPr id="80" name="Grafik 79">
              <a:extLst>
                <a:ext uri="{FF2B5EF4-FFF2-40B4-BE49-F238E27FC236}">
                  <a16:creationId xmlns:a16="http://schemas.microsoft.com/office/drawing/2014/main" id="{8C0871AE-2255-FC44-9A99-9DAEB191C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07416" y="4951543"/>
              <a:ext cx="1829449" cy="1404807"/>
            </a:xfrm>
            <a:prstGeom prst="rect">
              <a:avLst/>
            </a:prstGeom>
          </p:spPr>
        </p:pic>
        <p:pic>
          <p:nvPicPr>
            <p:cNvPr id="81" name="Grafik 80">
              <a:extLst>
                <a:ext uri="{FF2B5EF4-FFF2-40B4-BE49-F238E27FC236}">
                  <a16:creationId xmlns:a16="http://schemas.microsoft.com/office/drawing/2014/main" id="{D0CA8C5E-58FF-5E46-8FA3-F4596FCAA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54157" y="3960994"/>
              <a:ext cx="1086636" cy="1112548"/>
            </a:xfrm>
            <a:prstGeom prst="rect">
              <a:avLst/>
            </a:prstGeom>
          </p:spPr>
        </p:pic>
        <p:pic>
          <p:nvPicPr>
            <p:cNvPr id="82" name="Grafik 81">
              <a:extLst>
                <a:ext uri="{FF2B5EF4-FFF2-40B4-BE49-F238E27FC236}">
                  <a16:creationId xmlns:a16="http://schemas.microsoft.com/office/drawing/2014/main" id="{65BF473E-3DBC-774A-B9D2-99A3AB83C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863797" y="2913019"/>
              <a:ext cx="938736" cy="961121"/>
            </a:xfrm>
            <a:prstGeom prst="rect">
              <a:avLst/>
            </a:prstGeom>
          </p:spPr>
        </p:pic>
        <p:pic>
          <p:nvPicPr>
            <p:cNvPr id="83" name="Grafik 82">
              <a:extLst>
                <a:ext uri="{FF2B5EF4-FFF2-40B4-BE49-F238E27FC236}">
                  <a16:creationId xmlns:a16="http://schemas.microsoft.com/office/drawing/2014/main" id="{E7DBAF7F-908F-5542-B122-4BCD95EF8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50909" y="4172898"/>
              <a:ext cx="622627" cy="732099"/>
            </a:xfrm>
            <a:prstGeom prst="rect">
              <a:avLst/>
            </a:prstGeom>
          </p:spPr>
        </p:pic>
        <p:pic>
          <p:nvPicPr>
            <p:cNvPr id="84" name="Grafik 83">
              <a:extLst>
                <a:ext uri="{FF2B5EF4-FFF2-40B4-BE49-F238E27FC236}">
                  <a16:creationId xmlns:a16="http://schemas.microsoft.com/office/drawing/2014/main" id="{AAFD6749-30C5-C243-B0A5-1B71F6A56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1724" y="1725738"/>
              <a:ext cx="1558371" cy="574735"/>
            </a:xfrm>
            <a:prstGeom prst="rect">
              <a:avLst/>
            </a:prstGeom>
          </p:spPr>
        </p:pic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9180D5C-B136-044A-8267-4AF5D1A15459}"/>
                </a:ext>
              </a:extLst>
            </p:cNvPr>
            <p:cNvSpPr/>
            <p:nvPr/>
          </p:nvSpPr>
          <p:spPr>
            <a:xfrm>
              <a:off x="5493142" y="2574334"/>
              <a:ext cx="2657747" cy="2721126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800" dirty="0">
                  <a:solidFill>
                    <a:schemeClr val="tx1"/>
                  </a:solidFill>
                </a:rPr>
                <a:t>?</a:t>
              </a:r>
            </a:p>
          </p:txBody>
        </p: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636D442C-2E87-DC48-97A0-9C23C1BAA3FD}"/>
                </a:ext>
              </a:extLst>
            </p:cNvPr>
            <p:cNvCxnSpPr>
              <a:stCxn id="90" idx="6"/>
              <a:endCxn id="84" idx="1"/>
            </p:cNvCxnSpPr>
            <p:nvPr/>
          </p:nvCxnSpPr>
          <p:spPr>
            <a:xfrm flipV="1">
              <a:off x="8150889" y="2013106"/>
              <a:ext cx="1820835" cy="1921791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E453D73D-7D80-6947-A388-10161203EEE1}"/>
                </a:ext>
              </a:extLst>
            </p:cNvPr>
            <p:cNvCxnSpPr>
              <a:stCxn id="90" idx="6"/>
              <a:endCxn id="82" idx="1"/>
            </p:cNvCxnSpPr>
            <p:nvPr/>
          </p:nvCxnSpPr>
          <p:spPr>
            <a:xfrm flipV="1">
              <a:off x="8150889" y="3393581"/>
              <a:ext cx="2712908" cy="541317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FB843FE9-C2D6-EC42-B4F9-8FEAFEF9FBA3}"/>
                </a:ext>
              </a:extLst>
            </p:cNvPr>
            <p:cNvCxnSpPr>
              <a:stCxn id="90" idx="6"/>
              <a:endCxn id="83" idx="1"/>
            </p:cNvCxnSpPr>
            <p:nvPr/>
          </p:nvCxnSpPr>
          <p:spPr>
            <a:xfrm>
              <a:off x="8150889" y="3934897"/>
              <a:ext cx="2600020" cy="604051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C5ADCB60-17E6-4444-B982-23EC323BFD42}"/>
                </a:ext>
              </a:extLst>
            </p:cNvPr>
            <p:cNvCxnSpPr>
              <a:stCxn id="79" idx="3"/>
              <a:endCxn id="90" idx="2"/>
            </p:cNvCxnSpPr>
            <p:nvPr/>
          </p:nvCxnSpPr>
          <p:spPr>
            <a:xfrm>
              <a:off x="4379274" y="1842262"/>
              <a:ext cx="1113868" cy="2092635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0E41922A-1FC6-6844-97AE-B656260E2FD2}"/>
                </a:ext>
              </a:extLst>
            </p:cNvPr>
            <p:cNvCxnSpPr>
              <a:stCxn id="77" idx="3"/>
              <a:endCxn id="90" idx="2"/>
            </p:cNvCxnSpPr>
            <p:nvPr/>
          </p:nvCxnSpPr>
          <p:spPr>
            <a:xfrm>
              <a:off x="2987757" y="2449743"/>
              <a:ext cx="2505385" cy="1485154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E795454C-0273-8E43-A697-3C176B4E6A03}"/>
                </a:ext>
              </a:extLst>
            </p:cNvPr>
            <p:cNvCxnSpPr>
              <a:stCxn id="78" idx="2"/>
              <a:endCxn id="90" idx="2"/>
            </p:cNvCxnSpPr>
            <p:nvPr/>
          </p:nvCxnSpPr>
          <p:spPr>
            <a:xfrm>
              <a:off x="2726998" y="3410445"/>
              <a:ext cx="2766143" cy="524452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85B2AB55-A12A-C840-A4AC-9C155306FD7F}"/>
                </a:ext>
              </a:extLst>
            </p:cNvPr>
            <p:cNvCxnSpPr>
              <a:stCxn id="81" idx="3"/>
              <a:endCxn id="90" idx="2"/>
            </p:cNvCxnSpPr>
            <p:nvPr/>
          </p:nvCxnSpPr>
          <p:spPr>
            <a:xfrm flipV="1">
              <a:off x="2740793" y="3934897"/>
              <a:ext cx="2752349" cy="582372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CEE1118A-D5D2-8848-98A2-E6F014651281}"/>
                </a:ext>
              </a:extLst>
            </p:cNvPr>
            <p:cNvCxnSpPr>
              <a:stCxn id="80" idx="3"/>
              <a:endCxn id="90" idx="2"/>
            </p:cNvCxnSpPr>
            <p:nvPr/>
          </p:nvCxnSpPr>
          <p:spPr>
            <a:xfrm flipV="1">
              <a:off x="3736865" y="3934897"/>
              <a:ext cx="1756277" cy="171905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9" name="Grafik 98">
              <a:extLst>
                <a:ext uri="{FF2B5EF4-FFF2-40B4-BE49-F238E27FC236}">
                  <a16:creationId xmlns:a16="http://schemas.microsoft.com/office/drawing/2014/main" id="{68C107CD-F023-6A49-BEBC-6B5BCB657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98405" y="5179914"/>
              <a:ext cx="1634760" cy="580340"/>
            </a:xfrm>
            <a:prstGeom prst="rect">
              <a:avLst/>
            </a:prstGeom>
          </p:spPr>
        </p:pic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72AA989F-FAE7-1A4C-80E5-474FC130D173}"/>
                </a:ext>
              </a:extLst>
            </p:cNvPr>
            <p:cNvCxnSpPr>
              <a:cxnSpLocks/>
              <a:stCxn id="90" idx="6"/>
              <a:endCxn id="99" idx="1"/>
            </p:cNvCxnSpPr>
            <p:nvPr/>
          </p:nvCxnSpPr>
          <p:spPr>
            <a:xfrm>
              <a:off x="8150889" y="3934897"/>
              <a:ext cx="1547516" cy="1535187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EA52ED42-09B9-EE4C-B37A-040818A274D8}"/>
              </a:ext>
            </a:extLst>
          </p:cNvPr>
          <p:cNvGrpSpPr/>
          <p:nvPr/>
        </p:nvGrpSpPr>
        <p:grpSpPr>
          <a:xfrm>
            <a:off x="7217613" y="883092"/>
            <a:ext cx="2229091" cy="2282251"/>
            <a:chOff x="4451225" y="1507570"/>
            <a:chExt cx="4741580" cy="4854654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216A29E6-71A8-9A44-8CC3-D51F0C8BF4C8}"/>
                </a:ext>
              </a:extLst>
            </p:cNvPr>
            <p:cNvSpPr/>
            <p:nvPr/>
          </p:nvSpPr>
          <p:spPr>
            <a:xfrm>
              <a:off x="4451225" y="1507570"/>
              <a:ext cx="4741580" cy="4854654"/>
            </a:xfrm>
            <a:prstGeom prst="ellipse">
              <a:avLst/>
            </a:prstGeom>
            <a:solidFill>
              <a:schemeClr val="bg1"/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3800" dirty="0">
                <a:solidFill>
                  <a:schemeClr val="tx1"/>
                </a:solidFill>
              </a:endParaRPr>
            </a:p>
          </p:txBody>
        </p:sp>
        <p:pic>
          <p:nvPicPr>
            <p:cNvPr id="35" name="Grafik 34">
              <a:extLst>
                <a:ext uri="{FF2B5EF4-FFF2-40B4-BE49-F238E27FC236}">
                  <a16:creationId xmlns:a16="http://schemas.microsoft.com/office/drawing/2014/main" id="{305B2534-686E-4B43-8DDB-884A15B2F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71448" y="1676635"/>
              <a:ext cx="1818838" cy="1818838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125A5E9A-5D57-7649-B53C-4BC82E4AC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89160" y="3293376"/>
              <a:ext cx="2400301" cy="838199"/>
            </a:xfrm>
            <a:prstGeom prst="rect">
              <a:avLst/>
            </a:prstGeom>
          </p:spPr>
        </p:pic>
        <p:pic>
          <p:nvPicPr>
            <p:cNvPr id="38" name="Grafik 37">
              <a:extLst>
                <a:ext uri="{FF2B5EF4-FFF2-40B4-BE49-F238E27FC236}">
                  <a16:creationId xmlns:a16="http://schemas.microsoft.com/office/drawing/2014/main" id="{06AC07B7-0A4C-3F4C-887F-6221DECC1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64674" y="4345828"/>
              <a:ext cx="2207095" cy="12422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222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04DDBE38-F8D0-B945-A42B-73EBB153B7B5}"/>
              </a:ext>
            </a:extLst>
          </p:cNvPr>
          <p:cNvGrpSpPr/>
          <p:nvPr/>
        </p:nvGrpSpPr>
        <p:grpSpPr>
          <a:xfrm>
            <a:off x="1407194" y="1252944"/>
            <a:ext cx="10395339" cy="5103406"/>
            <a:chOff x="1407194" y="1252944"/>
            <a:chExt cx="10395339" cy="5103406"/>
          </a:xfrm>
        </p:grpSpPr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2F09F740-444C-5847-B595-3BC064FCF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07194" y="1640616"/>
              <a:ext cx="1580563" cy="1618254"/>
            </a:xfrm>
            <a:prstGeom prst="rect">
              <a:avLst/>
            </a:prstGeom>
          </p:spPr>
        </p:pic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5CB0BED3-317D-5444-9402-1FBC5E0AE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1698375" y="2975533"/>
              <a:ext cx="1187422" cy="869824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93AF35BB-4B7C-2244-AD8F-FE379FE57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54610" y="1252944"/>
              <a:ext cx="1224664" cy="1178636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B9A8643B-86F4-414B-9A99-66C97FE7E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07416" y="4951543"/>
              <a:ext cx="1829449" cy="1404807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69CC5DDD-9802-8E40-979C-02151B47D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654157" y="3960994"/>
              <a:ext cx="1086636" cy="1112548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2A554C3D-E0CA-C346-B330-385A8BB3D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863797" y="2913019"/>
              <a:ext cx="938736" cy="961121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D58C237C-C8E0-5C41-81B8-A11C20E359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750909" y="4172898"/>
              <a:ext cx="622627" cy="732099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889ECDCA-20D3-3846-B516-4149DBE1F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971724" y="1725738"/>
              <a:ext cx="1558371" cy="574735"/>
            </a:xfrm>
            <a:prstGeom prst="rect">
              <a:avLst/>
            </a:prstGeom>
          </p:spPr>
        </p:pic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ED7AE543-2126-1849-94AB-7490640B6625}"/>
                </a:ext>
              </a:extLst>
            </p:cNvPr>
            <p:cNvSpPr txBox="1"/>
            <p:nvPr/>
          </p:nvSpPr>
          <p:spPr>
            <a:xfrm>
              <a:off x="3320226" y="2117449"/>
              <a:ext cx="976295" cy="31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Analog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38DFEC02-7A88-4149-B502-A634A053E558}"/>
                </a:ext>
              </a:extLst>
            </p:cNvPr>
            <p:cNvSpPr txBox="1"/>
            <p:nvPr/>
          </p:nvSpPr>
          <p:spPr>
            <a:xfrm>
              <a:off x="1752881" y="2706629"/>
              <a:ext cx="976295" cy="31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PWM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2CD5FAA8-43FA-9B42-942C-F6861CAC6734}"/>
                </a:ext>
              </a:extLst>
            </p:cNvPr>
            <p:cNvSpPr txBox="1"/>
            <p:nvPr/>
          </p:nvSpPr>
          <p:spPr>
            <a:xfrm>
              <a:off x="1803938" y="3718295"/>
              <a:ext cx="976295" cy="31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IMU</a:t>
              </a:r>
            </a:p>
          </p:txBody>
        </p:sp>
        <p:sp>
          <p:nvSpPr>
            <p:cNvPr id="56" name="Textfeld 55">
              <a:extLst>
                <a:ext uri="{FF2B5EF4-FFF2-40B4-BE49-F238E27FC236}">
                  <a16:creationId xmlns:a16="http://schemas.microsoft.com/office/drawing/2014/main" id="{54576CD6-9DA4-2844-97B0-22EE3C67FAA0}"/>
                </a:ext>
              </a:extLst>
            </p:cNvPr>
            <p:cNvSpPr txBox="1"/>
            <p:nvPr/>
          </p:nvSpPr>
          <p:spPr>
            <a:xfrm>
              <a:off x="1546396" y="5118287"/>
              <a:ext cx="976295" cy="31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 err="1"/>
                <a:t>Servo</a:t>
              </a:r>
              <a:endParaRPr lang="de-DE" sz="1200" dirty="0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60B10420-A1D5-B645-953B-123CF3F47DBE}"/>
                </a:ext>
              </a:extLst>
            </p:cNvPr>
            <p:cNvSpPr txBox="1"/>
            <p:nvPr/>
          </p:nvSpPr>
          <p:spPr>
            <a:xfrm>
              <a:off x="2726998" y="5948867"/>
              <a:ext cx="976295" cy="31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200" dirty="0"/>
                <a:t>EMG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317AFF5-C79E-E34A-AECA-5C2183071A8E}"/>
                </a:ext>
              </a:extLst>
            </p:cNvPr>
            <p:cNvSpPr/>
            <p:nvPr/>
          </p:nvSpPr>
          <p:spPr>
            <a:xfrm>
              <a:off x="5493142" y="2574334"/>
              <a:ext cx="2657747" cy="2721126"/>
            </a:xfrm>
            <a:prstGeom prst="ellipse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3800" dirty="0">
                  <a:solidFill>
                    <a:schemeClr val="tx1"/>
                  </a:solidFill>
                </a:rPr>
                <a:t>?</a:t>
              </a:r>
            </a:p>
          </p:txBody>
        </p: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1D041A05-6AAA-5C4F-95DB-1691551CF6F0}"/>
                </a:ext>
              </a:extLst>
            </p:cNvPr>
            <p:cNvCxnSpPr>
              <a:stCxn id="58" idx="6"/>
              <a:endCxn id="49" idx="1"/>
            </p:cNvCxnSpPr>
            <p:nvPr/>
          </p:nvCxnSpPr>
          <p:spPr>
            <a:xfrm flipV="1">
              <a:off x="8150889" y="2013106"/>
              <a:ext cx="1820835" cy="1921791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6730D27-24DA-2545-BE6B-4E6CC54E3B27}"/>
                </a:ext>
              </a:extLst>
            </p:cNvPr>
            <p:cNvCxnSpPr>
              <a:stCxn id="58" idx="6"/>
              <a:endCxn id="47" idx="1"/>
            </p:cNvCxnSpPr>
            <p:nvPr/>
          </p:nvCxnSpPr>
          <p:spPr>
            <a:xfrm flipV="1">
              <a:off x="8150889" y="3393581"/>
              <a:ext cx="2712908" cy="541317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C2EAB7DE-FB25-3F44-B6B9-6C7447CCDA4F}"/>
                </a:ext>
              </a:extLst>
            </p:cNvPr>
            <p:cNvCxnSpPr>
              <a:stCxn id="58" idx="6"/>
              <a:endCxn id="48" idx="1"/>
            </p:cNvCxnSpPr>
            <p:nvPr/>
          </p:nvCxnSpPr>
          <p:spPr>
            <a:xfrm>
              <a:off x="8150889" y="3934897"/>
              <a:ext cx="2600020" cy="604051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04ACC01B-28D8-8347-A52B-2266A4609D9E}"/>
                </a:ext>
              </a:extLst>
            </p:cNvPr>
            <p:cNvCxnSpPr>
              <a:stCxn id="44" idx="3"/>
              <a:endCxn id="58" idx="2"/>
            </p:cNvCxnSpPr>
            <p:nvPr/>
          </p:nvCxnSpPr>
          <p:spPr>
            <a:xfrm>
              <a:off x="4379274" y="1842262"/>
              <a:ext cx="1113868" cy="2092635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D7EDC699-F9F1-B742-B119-8433F8587CB4}"/>
                </a:ext>
              </a:extLst>
            </p:cNvPr>
            <p:cNvCxnSpPr>
              <a:stCxn id="42" idx="3"/>
              <a:endCxn id="58" idx="2"/>
            </p:cNvCxnSpPr>
            <p:nvPr/>
          </p:nvCxnSpPr>
          <p:spPr>
            <a:xfrm>
              <a:off x="2987757" y="2449743"/>
              <a:ext cx="2505385" cy="1485154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9C112AA8-2EDD-5043-B488-3FFD033D3D7C}"/>
                </a:ext>
              </a:extLst>
            </p:cNvPr>
            <p:cNvCxnSpPr>
              <a:stCxn id="43" idx="2"/>
              <a:endCxn id="58" idx="2"/>
            </p:cNvCxnSpPr>
            <p:nvPr/>
          </p:nvCxnSpPr>
          <p:spPr>
            <a:xfrm>
              <a:off x="2726998" y="3410445"/>
              <a:ext cx="2766143" cy="524452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27910475-D841-E34D-9F5F-B2841F66B82C}"/>
                </a:ext>
              </a:extLst>
            </p:cNvPr>
            <p:cNvCxnSpPr>
              <a:stCxn id="46" idx="3"/>
              <a:endCxn id="58" idx="2"/>
            </p:cNvCxnSpPr>
            <p:nvPr/>
          </p:nvCxnSpPr>
          <p:spPr>
            <a:xfrm flipV="1">
              <a:off x="2740793" y="3934897"/>
              <a:ext cx="2752349" cy="582372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FB991F6E-28B0-D847-82A0-4B04193CD97A}"/>
                </a:ext>
              </a:extLst>
            </p:cNvPr>
            <p:cNvCxnSpPr>
              <a:stCxn id="45" idx="3"/>
              <a:endCxn id="58" idx="2"/>
            </p:cNvCxnSpPr>
            <p:nvPr/>
          </p:nvCxnSpPr>
          <p:spPr>
            <a:xfrm flipV="1">
              <a:off x="3736865" y="3934897"/>
              <a:ext cx="1756277" cy="1719050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770D5378-9142-5F42-AEAD-EB96781B0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98405" y="5179914"/>
              <a:ext cx="1634760" cy="580340"/>
            </a:xfrm>
            <a:prstGeom prst="rect">
              <a:avLst/>
            </a:prstGeom>
          </p:spPr>
        </p:pic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534EE2D-4E06-0A42-9885-3BD6446A2EA0}"/>
                </a:ext>
              </a:extLst>
            </p:cNvPr>
            <p:cNvCxnSpPr>
              <a:cxnSpLocks/>
              <a:stCxn id="58" idx="6"/>
              <a:endCxn id="67" idx="1"/>
            </p:cNvCxnSpPr>
            <p:nvPr/>
          </p:nvCxnSpPr>
          <p:spPr>
            <a:xfrm>
              <a:off x="8150889" y="3934897"/>
              <a:ext cx="1547516" cy="1535187"/>
            </a:xfrm>
            <a:prstGeom prst="straightConnector1">
              <a:avLst/>
            </a:prstGeom>
            <a:ln w="19050"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feld 68">
              <a:extLst>
                <a:ext uri="{FF2B5EF4-FFF2-40B4-BE49-F238E27FC236}">
                  <a16:creationId xmlns:a16="http://schemas.microsoft.com/office/drawing/2014/main" id="{A2918B62-2B2B-0448-AA04-963BFDF61E95}"/>
                </a:ext>
              </a:extLst>
            </p:cNvPr>
            <p:cNvSpPr txBox="1"/>
            <p:nvPr/>
          </p:nvSpPr>
          <p:spPr>
            <a:xfrm>
              <a:off x="10130557" y="5734406"/>
              <a:ext cx="9316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100" dirty="0" err="1"/>
                <a:t>Closed</a:t>
              </a:r>
              <a:r>
                <a:rPr lang="de-DE" sz="1100" dirty="0"/>
                <a:t> Loops</a:t>
              </a:r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2A300645-01E7-254C-B8FD-4DF8DB26D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Solution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E0BFA42-F406-F840-8A9B-128A993851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B1001E-FAEA-8943-A651-86345BA78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587C7F-C29E-804A-B819-7226076F0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5</a:t>
            </a:fld>
            <a:endParaRPr lang="de-D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569CF5C-3BBC-1742-84C5-235D389EBA38}"/>
              </a:ext>
            </a:extLst>
          </p:cNvPr>
          <p:cNvSpPr/>
          <p:nvPr/>
        </p:nvSpPr>
        <p:spPr>
          <a:xfrm>
            <a:off x="4463165" y="1530395"/>
            <a:ext cx="4707344" cy="4819606"/>
          </a:xfrm>
          <a:prstGeom prst="ellipse">
            <a:avLst/>
          </a:prstGeom>
          <a:solidFill>
            <a:schemeClr val="bg1"/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3800" dirty="0">
              <a:solidFill>
                <a:schemeClr val="tx1"/>
              </a:solidFill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A9EE739-FD0B-C54E-9478-6DB533BFC0B9}"/>
              </a:ext>
            </a:extLst>
          </p:cNvPr>
          <p:cNvGrpSpPr/>
          <p:nvPr/>
        </p:nvGrpSpPr>
        <p:grpSpPr>
          <a:xfrm>
            <a:off x="4583335" y="1728288"/>
            <a:ext cx="4293854" cy="4086779"/>
            <a:chOff x="4583335" y="1728288"/>
            <a:chExt cx="4293854" cy="4086779"/>
          </a:xfrm>
        </p:grpSpPr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2222FB33-DE80-8447-8117-D007B220F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878588" y="2111718"/>
              <a:ext cx="1786983" cy="1340237"/>
            </a:xfrm>
            <a:prstGeom prst="rect">
              <a:avLst/>
            </a:prstGeom>
          </p:spPr>
        </p:pic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FED3F2D0-07BE-2546-AFFD-5A55D4C282A0}"/>
                </a:ext>
              </a:extLst>
            </p:cNvPr>
            <p:cNvSpPr txBox="1"/>
            <p:nvPr/>
          </p:nvSpPr>
          <p:spPr>
            <a:xfrm>
              <a:off x="4583335" y="3135066"/>
              <a:ext cx="230132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Beagle </a:t>
              </a:r>
              <a:r>
                <a:rPr lang="de-DE" dirty="0" err="1"/>
                <a:t>Bone</a:t>
              </a:r>
              <a:r>
                <a:rPr lang="de-DE" dirty="0"/>
                <a:t> Green Wireless</a:t>
              </a:r>
            </a:p>
          </p:txBody>
        </p:sp>
        <p:pic>
          <p:nvPicPr>
            <p:cNvPr id="52" name="Grafik 51">
              <a:extLst>
                <a:ext uri="{FF2B5EF4-FFF2-40B4-BE49-F238E27FC236}">
                  <a16:creationId xmlns:a16="http://schemas.microsoft.com/office/drawing/2014/main" id="{1AED5F5D-58B2-0645-9A31-420672B9D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64504" y="1728288"/>
              <a:ext cx="2112685" cy="1586743"/>
            </a:xfrm>
            <a:prstGeom prst="rect">
              <a:avLst/>
            </a:prstGeom>
          </p:spPr>
        </p:pic>
        <p:pic>
          <p:nvPicPr>
            <p:cNvPr id="37" name="Grafik 36">
              <a:extLst>
                <a:ext uri="{FF2B5EF4-FFF2-40B4-BE49-F238E27FC236}">
                  <a16:creationId xmlns:a16="http://schemas.microsoft.com/office/drawing/2014/main" id="{FDF17A3B-74EF-1A4A-9618-3740D8E02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98127" y="3494464"/>
              <a:ext cx="2945669" cy="1953137"/>
            </a:xfrm>
            <a:prstGeom prst="rect">
              <a:avLst/>
            </a:prstGeom>
            <a:ln>
              <a:noFill/>
            </a:ln>
            <a:effectLst/>
          </p:spPr>
        </p:pic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B4FF7AB4-28C9-E54B-9AC1-9C6BE854F4D9}"/>
                </a:ext>
              </a:extLst>
            </p:cNvPr>
            <p:cNvSpPr txBox="1"/>
            <p:nvPr/>
          </p:nvSpPr>
          <p:spPr>
            <a:xfrm>
              <a:off x="6998581" y="3041112"/>
              <a:ext cx="652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PC</a:t>
              </a:r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52D278D6-4C43-2C46-B475-858F0A158CA3}"/>
                </a:ext>
              </a:extLst>
            </p:cNvPr>
            <p:cNvSpPr txBox="1"/>
            <p:nvPr/>
          </p:nvSpPr>
          <p:spPr>
            <a:xfrm>
              <a:off x="5581037" y="5445735"/>
              <a:ext cx="13375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Interface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0404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AEB699-8437-4D4B-B366-053B819D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790391-0C13-0143-9DE5-D16A8882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A830EA-E0D0-1F43-AACF-75529B54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94FCC-341F-4E4B-A354-6320D6B1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6</a:t>
            </a:fld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B6219DA-0767-CB43-B9FF-DF2BF3D07C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60500" y="1358179"/>
            <a:ext cx="1422400" cy="1422400"/>
          </a:xfrm>
          <a:prstGeom prst="rect">
            <a:avLst/>
          </a:prstGeom>
        </p:spPr>
      </p:pic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7DD5339C-0D71-6D4F-A773-EB2AC897F6B3}"/>
              </a:ext>
            </a:extLst>
          </p:cNvPr>
          <p:cNvGrpSpPr/>
          <p:nvPr/>
        </p:nvGrpSpPr>
        <p:grpSpPr>
          <a:xfrm>
            <a:off x="2340429" y="2092689"/>
            <a:ext cx="7763474" cy="3084173"/>
            <a:chOff x="2340429" y="2092689"/>
            <a:chExt cx="7763474" cy="3084173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59EA03EE-D14C-A747-BBF4-F6397854C7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0070" y="2765859"/>
              <a:ext cx="2071254" cy="1553441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DA1ED84-D92E-3B46-8BAC-E2DD0C0D5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2209965" y="2238740"/>
              <a:ext cx="1043711" cy="782783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8D3923EC-BBDF-3A45-81C7-829D9868C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00117" y="2092689"/>
              <a:ext cx="1102115" cy="1035988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41195A4-6448-8B4F-8EDB-990AD6D40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40429" y="3167573"/>
              <a:ext cx="977899" cy="977899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6DB5756E-FF67-2842-B150-6CF9DD873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60500" y="3902083"/>
              <a:ext cx="1646381" cy="123478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7E67F44-400B-9E48-B367-210E7C958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55548" y="2947267"/>
              <a:ext cx="1585267" cy="1190623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316A2B4-628A-4C40-A04A-1B6AD4B69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431224" y="4145472"/>
              <a:ext cx="672679" cy="772530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1818D96D-DE47-054F-98C2-F6651745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29915" y="2610683"/>
              <a:ext cx="873988" cy="873988"/>
            </a:xfrm>
            <a:prstGeom prst="rect">
              <a:avLst/>
            </a:prstGeom>
          </p:spPr>
        </p:pic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3A72554A-6675-D645-A588-12395A1DC541}"/>
                </a:ext>
              </a:extLst>
            </p:cNvPr>
            <p:cNvCxnSpPr/>
            <p:nvPr/>
          </p:nvCxnSpPr>
          <p:spPr>
            <a:xfrm>
              <a:off x="8391982" y="4005196"/>
              <a:ext cx="942109" cy="4156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AAF282C2-F811-9C4E-B7CA-357F40D90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4849" y="3306119"/>
              <a:ext cx="1039242" cy="2507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2875925A-B8BC-F347-8353-88BB940BB8A7}"/>
                </a:ext>
              </a:extLst>
            </p:cNvPr>
            <p:cNvSpPr txBox="1"/>
            <p:nvPr/>
          </p:nvSpPr>
          <p:spPr>
            <a:xfrm rot="1414285">
              <a:off x="8696782" y="4005196"/>
              <a:ext cx="533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Write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CBE494D-F707-1141-B514-04121A74CC98}"/>
                </a:ext>
              </a:extLst>
            </p:cNvPr>
            <p:cNvSpPr txBox="1"/>
            <p:nvPr/>
          </p:nvSpPr>
          <p:spPr>
            <a:xfrm rot="20734672">
              <a:off x="8480608" y="3217667"/>
              <a:ext cx="533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UDP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1BA7959F-DB48-6E45-BE02-02F7822D4471}"/>
                </a:ext>
              </a:extLst>
            </p:cNvPr>
            <p:cNvSpPr txBox="1"/>
            <p:nvPr/>
          </p:nvSpPr>
          <p:spPr>
            <a:xfrm>
              <a:off x="6300024" y="3623560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TCP/IP</a:t>
              </a: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9BFAE759-3FD8-4941-8DC9-B92D319BA5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448" y="3498484"/>
              <a:ext cx="712370" cy="44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29222D6E-FDBE-3745-AC8B-AB16C426A0D5}"/>
                </a:ext>
              </a:extLst>
            </p:cNvPr>
            <p:cNvCxnSpPr>
              <a:cxnSpLocks/>
            </p:cNvCxnSpPr>
            <p:nvPr/>
          </p:nvCxnSpPr>
          <p:spPr>
            <a:xfrm>
              <a:off x="3802552" y="2947267"/>
              <a:ext cx="792634" cy="4774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129C81D2-CE68-BF49-A475-FE95B87CD516}"/>
                </a:ext>
              </a:extLst>
            </p:cNvPr>
            <p:cNvCxnSpPr>
              <a:cxnSpLocks/>
            </p:cNvCxnSpPr>
            <p:nvPr/>
          </p:nvCxnSpPr>
          <p:spPr>
            <a:xfrm>
              <a:off x="3381110" y="3556870"/>
              <a:ext cx="1214076" cy="344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 Verbindung mit Pfeil 24">
              <a:extLst>
                <a:ext uri="{FF2B5EF4-FFF2-40B4-BE49-F238E27FC236}">
                  <a16:creationId xmlns:a16="http://schemas.microsoft.com/office/drawing/2014/main" id="{81ADBBA1-315B-A34F-8EC9-18AAC35C1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148" y="3735395"/>
              <a:ext cx="602957" cy="28416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3096FC7-719E-BA4C-878D-E46A5004A0E6}"/>
                </a:ext>
              </a:extLst>
            </p:cNvPr>
            <p:cNvSpPr txBox="1"/>
            <p:nvPr/>
          </p:nvSpPr>
          <p:spPr>
            <a:xfrm rot="20130146">
              <a:off x="3902965" y="3681601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Analog</a:t>
              </a:r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5F4697E7-ABD6-224B-A03A-CB713E03A3E5}"/>
                </a:ext>
              </a:extLst>
            </p:cNvPr>
            <p:cNvSpPr txBox="1"/>
            <p:nvPr/>
          </p:nvSpPr>
          <p:spPr>
            <a:xfrm>
              <a:off x="3614377" y="3346305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PWM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7E1450C7-3397-3A44-B963-307FFD999313}"/>
                </a:ext>
              </a:extLst>
            </p:cNvPr>
            <p:cNvSpPr txBox="1"/>
            <p:nvPr/>
          </p:nvSpPr>
          <p:spPr>
            <a:xfrm rot="1807527">
              <a:off x="3970830" y="3003533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I</a:t>
              </a:r>
              <a:r>
                <a:rPr lang="de-DE" sz="1050" baseline="30000" dirty="0"/>
                <a:t>2</a:t>
              </a:r>
              <a:r>
                <a:rPr lang="de-DE" sz="1050" dirty="0"/>
                <a:t>C</a:t>
              </a:r>
            </a:p>
          </p:txBody>
        </p:sp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CCDDD388-BC68-744B-B437-0A99E9F59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90832" y="3140416"/>
              <a:ext cx="476042" cy="266584"/>
            </a:xfrm>
            <a:prstGeom prst="rect">
              <a:avLst/>
            </a:prstGeom>
          </p:spPr>
        </p:pic>
        <p:sp>
          <p:nvSpPr>
            <p:cNvPr id="30" name="Geschweifte Klammer links 29">
              <a:extLst>
                <a:ext uri="{FF2B5EF4-FFF2-40B4-BE49-F238E27FC236}">
                  <a16:creationId xmlns:a16="http://schemas.microsoft.com/office/drawing/2014/main" id="{7CC2B4BE-7430-DF40-A270-671A68BA59BC}"/>
                </a:ext>
              </a:extLst>
            </p:cNvPr>
            <p:cNvSpPr/>
            <p:nvPr/>
          </p:nvSpPr>
          <p:spPr>
            <a:xfrm rot="16200000">
              <a:off x="6465504" y="2638310"/>
              <a:ext cx="333322" cy="4084349"/>
            </a:xfrm>
            <a:prstGeom prst="leftBrace">
              <a:avLst>
                <a:gd name="adj1" fmla="val 332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89436F6E-BF1A-FD42-BE6B-E811F67AB3AC}"/>
                </a:ext>
              </a:extLst>
            </p:cNvPr>
            <p:cNvSpPr txBox="1"/>
            <p:nvPr/>
          </p:nvSpPr>
          <p:spPr>
            <a:xfrm>
              <a:off x="5935596" y="4807530"/>
              <a:ext cx="139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Framework</a:t>
              </a:r>
            </a:p>
          </p:txBody>
        </p:sp>
        <p:pic>
          <p:nvPicPr>
            <p:cNvPr id="36" name="Grafik 35">
              <a:extLst>
                <a:ext uri="{FF2B5EF4-FFF2-40B4-BE49-F238E27FC236}">
                  <a16:creationId xmlns:a16="http://schemas.microsoft.com/office/drawing/2014/main" id="{3FB304F7-33A1-6944-A1BC-3E0BC905E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38045" y="2586938"/>
              <a:ext cx="1263915" cy="891060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B1F772B3-0577-114D-898C-50C0E03A7C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784" y="3981096"/>
              <a:ext cx="712370" cy="44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40" name="Grafik 39">
              <a:extLst>
                <a:ext uri="{FF2B5EF4-FFF2-40B4-BE49-F238E27FC236}">
                  <a16:creationId xmlns:a16="http://schemas.microsoft.com/office/drawing/2014/main" id="{534D70BD-F737-C544-8EFF-509A90CF0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370851" y="4081195"/>
              <a:ext cx="496052" cy="238105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66EF194C-1927-CE45-B44F-FA786129BA3E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56304" y="2698973"/>
            <a:ext cx="1558371" cy="57473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E38AABD0-F60F-EB45-9125-415493757D41}"/>
              </a:ext>
            </a:extLst>
          </p:cNvPr>
          <p:cNvSpPr txBox="1"/>
          <p:nvPr/>
        </p:nvSpPr>
        <p:spPr>
          <a:xfrm>
            <a:off x="7960356" y="2335372"/>
            <a:ext cx="733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i="1" dirty="0"/>
              <a:t>Scripts</a:t>
            </a:r>
          </a:p>
        </p:txBody>
      </p:sp>
    </p:spTree>
    <p:extLst>
      <p:ext uri="{BB962C8B-B14F-4D97-AF65-F5344CB8AC3E}">
        <p14:creationId xmlns:p14="http://schemas.microsoft.com/office/powerpoint/2010/main" val="2117333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1B5F736-13AF-5E43-8488-3E75101E5D29}"/>
              </a:ext>
            </a:extLst>
          </p:cNvPr>
          <p:cNvGrpSpPr/>
          <p:nvPr/>
        </p:nvGrpSpPr>
        <p:grpSpPr>
          <a:xfrm>
            <a:off x="2340429" y="2092689"/>
            <a:ext cx="7763474" cy="3084173"/>
            <a:chOff x="2340429" y="2092689"/>
            <a:chExt cx="7763474" cy="3084173"/>
          </a:xfrm>
        </p:grpSpPr>
        <p:pic>
          <p:nvPicPr>
            <p:cNvPr id="43" name="Grafik 42">
              <a:extLst>
                <a:ext uri="{FF2B5EF4-FFF2-40B4-BE49-F238E27FC236}">
                  <a16:creationId xmlns:a16="http://schemas.microsoft.com/office/drawing/2014/main" id="{2D91DF8D-964B-2544-90A4-68BCBB6B0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00070" y="2765859"/>
              <a:ext cx="2071254" cy="1553441"/>
            </a:xfrm>
            <a:prstGeom prst="rect">
              <a:avLst/>
            </a:prstGeom>
          </p:spPr>
        </p:pic>
        <p:pic>
          <p:nvPicPr>
            <p:cNvPr id="44" name="Grafik 43">
              <a:extLst>
                <a:ext uri="{FF2B5EF4-FFF2-40B4-BE49-F238E27FC236}">
                  <a16:creationId xmlns:a16="http://schemas.microsoft.com/office/drawing/2014/main" id="{9E73E4A8-5DD5-7B43-984C-423978C3E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2209965" y="2238740"/>
              <a:ext cx="1043711" cy="782783"/>
            </a:xfrm>
            <a:prstGeom prst="rect">
              <a:avLst/>
            </a:prstGeom>
          </p:spPr>
        </p:pic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7797484F-584A-9E48-AD9D-A9AF0A744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00117" y="2092689"/>
              <a:ext cx="1102115" cy="1035988"/>
            </a:xfrm>
            <a:prstGeom prst="rect">
              <a:avLst/>
            </a:prstGeom>
          </p:spPr>
        </p:pic>
        <p:pic>
          <p:nvPicPr>
            <p:cNvPr id="46" name="Grafik 45">
              <a:extLst>
                <a:ext uri="{FF2B5EF4-FFF2-40B4-BE49-F238E27FC236}">
                  <a16:creationId xmlns:a16="http://schemas.microsoft.com/office/drawing/2014/main" id="{719F8000-9FA8-B548-899C-E529EA327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340429" y="3167573"/>
              <a:ext cx="977899" cy="977899"/>
            </a:xfrm>
            <a:prstGeom prst="rect">
              <a:avLst/>
            </a:prstGeom>
          </p:spPr>
        </p:pic>
        <p:pic>
          <p:nvPicPr>
            <p:cNvPr id="47" name="Grafik 46">
              <a:extLst>
                <a:ext uri="{FF2B5EF4-FFF2-40B4-BE49-F238E27FC236}">
                  <a16:creationId xmlns:a16="http://schemas.microsoft.com/office/drawing/2014/main" id="{71CD37C4-1C58-C349-B5C0-ED392ED8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60500" y="3902083"/>
              <a:ext cx="1646381" cy="1234786"/>
            </a:xfrm>
            <a:prstGeom prst="rect">
              <a:avLst/>
            </a:prstGeom>
          </p:spPr>
        </p:pic>
        <p:pic>
          <p:nvPicPr>
            <p:cNvPr id="48" name="Grafik 47">
              <a:extLst>
                <a:ext uri="{FF2B5EF4-FFF2-40B4-BE49-F238E27FC236}">
                  <a16:creationId xmlns:a16="http://schemas.microsoft.com/office/drawing/2014/main" id="{6766DB78-E8B9-E44C-B703-1E1071A7B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55548" y="2947267"/>
              <a:ext cx="1585267" cy="1190623"/>
            </a:xfrm>
            <a:prstGeom prst="rect">
              <a:avLst/>
            </a:prstGeom>
          </p:spPr>
        </p:pic>
        <p:pic>
          <p:nvPicPr>
            <p:cNvPr id="49" name="Grafik 48">
              <a:extLst>
                <a:ext uri="{FF2B5EF4-FFF2-40B4-BE49-F238E27FC236}">
                  <a16:creationId xmlns:a16="http://schemas.microsoft.com/office/drawing/2014/main" id="{8FBD814A-7058-0F45-AF99-0101615D9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31224" y="4145472"/>
              <a:ext cx="672679" cy="772530"/>
            </a:xfrm>
            <a:prstGeom prst="rect">
              <a:avLst/>
            </a:prstGeom>
          </p:spPr>
        </p:pic>
        <p:pic>
          <p:nvPicPr>
            <p:cNvPr id="50" name="Grafik 49">
              <a:extLst>
                <a:ext uri="{FF2B5EF4-FFF2-40B4-BE49-F238E27FC236}">
                  <a16:creationId xmlns:a16="http://schemas.microsoft.com/office/drawing/2014/main" id="{FB26E6A9-58C1-1E4D-BDC8-FAD03B86F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229915" y="2610683"/>
              <a:ext cx="873988" cy="873988"/>
            </a:xfrm>
            <a:prstGeom prst="rect">
              <a:avLst/>
            </a:prstGeom>
          </p:spPr>
        </p:pic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D13B9B1E-F2D0-D947-9F10-9C539BDC578F}"/>
                </a:ext>
              </a:extLst>
            </p:cNvPr>
            <p:cNvCxnSpPr/>
            <p:nvPr/>
          </p:nvCxnSpPr>
          <p:spPr>
            <a:xfrm>
              <a:off x="8391982" y="4005196"/>
              <a:ext cx="942109" cy="4156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386FD7E3-72CC-8143-9D39-0562D99154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4849" y="3306119"/>
              <a:ext cx="1039242" cy="2507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feld 52">
              <a:extLst>
                <a:ext uri="{FF2B5EF4-FFF2-40B4-BE49-F238E27FC236}">
                  <a16:creationId xmlns:a16="http://schemas.microsoft.com/office/drawing/2014/main" id="{0584F611-E195-A94E-B56F-266843C06A1D}"/>
                </a:ext>
              </a:extLst>
            </p:cNvPr>
            <p:cNvSpPr txBox="1"/>
            <p:nvPr/>
          </p:nvSpPr>
          <p:spPr>
            <a:xfrm rot="1414285">
              <a:off x="8696782" y="4005196"/>
              <a:ext cx="533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Write</a:t>
              </a:r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18686F3E-8629-4946-B290-0FF997063D81}"/>
                </a:ext>
              </a:extLst>
            </p:cNvPr>
            <p:cNvSpPr txBox="1"/>
            <p:nvPr/>
          </p:nvSpPr>
          <p:spPr>
            <a:xfrm rot="20734672">
              <a:off x="8480608" y="3217667"/>
              <a:ext cx="53313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UDP</a:t>
              </a:r>
            </a:p>
          </p:txBody>
        </p:sp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E196EDF6-67F3-B644-9CAA-E30573F2C34B}"/>
                </a:ext>
              </a:extLst>
            </p:cNvPr>
            <p:cNvSpPr txBox="1"/>
            <p:nvPr/>
          </p:nvSpPr>
          <p:spPr>
            <a:xfrm>
              <a:off x="6300024" y="3623560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TCP/IP</a:t>
              </a:r>
            </a:p>
          </p:txBody>
        </p: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29995DA6-7068-EC4B-8359-46554039C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448" y="3498484"/>
              <a:ext cx="712370" cy="44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4DB5BFDC-1935-D84F-BFA1-EF33DD5B253A}"/>
                </a:ext>
              </a:extLst>
            </p:cNvPr>
            <p:cNvCxnSpPr>
              <a:cxnSpLocks/>
            </p:cNvCxnSpPr>
            <p:nvPr/>
          </p:nvCxnSpPr>
          <p:spPr>
            <a:xfrm>
              <a:off x="3802552" y="2947267"/>
              <a:ext cx="792634" cy="47740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3D3A829F-43C9-CB43-AB7E-C6D9BF55F6AC}"/>
                </a:ext>
              </a:extLst>
            </p:cNvPr>
            <p:cNvCxnSpPr>
              <a:cxnSpLocks/>
            </p:cNvCxnSpPr>
            <p:nvPr/>
          </p:nvCxnSpPr>
          <p:spPr>
            <a:xfrm>
              <a:off x="3381110" y="3556870"/>
              <a:ext cx="1214076" cy="34493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466973A0-3A5F-B04B-9FD3-1EB5D9A57E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8148" y="3735395"/>
              <a:ext cx="602957" cy="28416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feld 59">
              <a:extLst>
                <a:ext uri="{FF2B5EF4-FFF2-40B4-BE49-F238E27FC236}">
                  <a16:creationId xmlns:a16="http://schemas.microsoft.com/office/drawing/2014/main" id="{2027311D-2AD8-4A47-AA1C-FB3BBCDA9B47}"/>
                </a:ext>
              </a:extLst>
            </p:cNvPr>
            <p:cNvSpPr txBox="1"/>
            <p:nvPr/>
          </p:nvSpPr>
          <p:spPr>
            <a:xfrm rot="20130146">
              <a:off x="3902965" y="3681601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Analog</a:t>
              </a:r>
            </a:p>
          </p:txBody>
        </p:sp>
        <p:sp>
          <p:nvSpPr>
            <p:cNvPr id="61" name="Textfeld 60">
              <a:extLst>
                <a:ext uri="{FF2B5EF4-FFF2-40B4-BE49-F238E27FC236}">
                  <a16:creationId xmlns:a16="http://schemas.microsoft.com/office/drawing/2014/main" id="{FD75A8D4-9BCF-CC4D-BC5E-4666C6E37123}"/>
                </a:ext>
              </a:extLst>
            </p:cNvPr>
            <p:cNvSpPr txBox="1"/>
            <p:nvPr/>
          </p:nvSpPr>
          <p:spPr>
            <a:xfrm>
              <a:off x="3614377" y="3346305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PWM</a:t>
              </a:r>
            </a:p>
          </p:txBody>
        </p: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7C07BED1-CCDA-7742-9CF4-1435CC9438A1}"/>
                </a:ext>
              </a:extLst>
            </p:cNvPr>
            <p:cNvSpPr txBox="1"/>
            <p:nvPr/>
          </p:nvSpPr>
          <p:spPr>
            <a:xfrm rot="1807527">
              <a:off x="3970830" y="3003533"/>
              <a:ext cx="66428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050" dirty="0"/>
                <a:t>I</a:t>
              </a:r>
              <a:r>
                <a:rPr lang="de-DE" sz="1050" baseline="30000" dirty="0"/>
                <a:t>2</a:t>
              </a:r>
              <a:r>
                <a:rPr lang="de-DE" sz="1050" dirty="0"/>
                <a:t>C</a:t>
              </a:r>
            </a:p>
          </p:txBody>
        </p:sp>
        <p:pic>
          <p:nvPicPr>
            <p:cNvPr id="63" name="Grafik 62">
              <a:extLst>
                <a:ext uri="{FF2B5EF4-FFF2-40B4-BE49-F238E27FC236}">
                  <a16:creationId xmlns:a16="http://schemas.microsoft.com/office/drawing/2014/main" id="{64867177-9D0F-8B41-B250-AF0BA5408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90832" y="3140416"/>
              <a:ext cx="476042" cy="266584"/>
            </a:xfrm>
            <a:prstGeom prst="rect">
              <a:avLst/>
            </a:prstGeom>
          </p:spPr>
        </p:pic>
        <p:sp>
          <p:nvSpPr>
            <p:cNvPr id="64" name="Geschweifte Klammer links 63">
              <a:extLst>
                <a:ext uri="{FF2B5EF4-FFF2-40B4-BE49-F238E27FC236}">
                  <a16:creationId xmlns:a16="http://schemas.microsoft.com/office/drawing/2014/main" id="{A6C832EC-4E75-EC4F-99A1-C170A3100092}"/>
                </a:ext>
              </a:extLst>
            </p:cNvPr>
            <p:cNvSpPr/>
            <p:nvPr/>
          </p:nvSpPr>
          <p:spPr>
            <a:xfrm rot="16200000">
              <a:off x="6465504" y="2638310"/>
              <a:ext cx="333322" cy="4084349"/>
            </a:xfrm>
            <a:prstGeom prst="leftBrace">
              <a:avLst>
                <a:gd name="adj1" fmla="val 33272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3930F72E-0C20-0943-9C01-AE662439836C}"/>
                </a:ext>
              </a:extLst>
            </p:cNvPr>
            <p:cNvSpPr txBox="1"/>
            <p:nvPr/>
          </p:nvSpPr>
          <p:spPr>
            <a:xfrm>
              <a:off x="5935596" y="4807530"/>
              <a:ext cx="1393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Framework</a:t>
              </a:r>
            </a:p>
          </p:txBody>
        </p:sp>
        <p:pic>
          <p:nvPicPr>
            <p:cNvPr id="66" name="Grafik 65">
              <a:extLst>
                <a:ext uri="{FF2B5EF4-FFF2-40B4-BE49-F238E27FC236}">
                  <a16:creationId xmlns:a16="http://schemas.microsoft.com/office/drawing/2014/main" id="{F9797ACA-FEA9-6F44-9282-F8C584705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238045" y="2586938"/>
              <a:ext cx="1263915" cy="891060"/>
            </a:xfrm>
            <a:prstGeom prst="rect">
              <a:avLst/>
            </a:prstGeom>
          </p:spPr>
        </p:pic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891A93B4-0810-E04E-8B4E-AD6B3E3C74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6784" y="3981096"/>
              <a:ext cx="712370" cy="440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68" name="Grafik 67">
              <a:extLst>
                <a:ext uri="{FF2B5EF4-FFF2-40B4-BE49-F238E27FC236}">
                  <a16:creationId xmlns:a16="http://schemas.microsoft.com/office/drawing/2014/main" id="{786DDB98-76EF-D243-8188-9C2E6FF70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370851" y="4081195"/>
              <a:ext cx="496052" cy="238105"/>
            </a:xfrm>
            <a:prstGeom prst="rect">
              <a:avLst/>
            </a:prstGeom>
          </p:spPr>
        </p:pic>
      </p:grpSp>
      <p:sp>
        <p:nvSpPr>
          <p:cNvPr id="32" name="Rechteck 31">
            <a:extLst>
              <a:ext uri="{FF2B5EF4-FFF2-40B4-BE49-F238E27FC236}">
                <a16:creationId xmlns:a16="http://schemas.microsoft.com/office/drawing/2014/main" id="{1EADD9E4-979A-B94E-953E-1AB5AADB61B4}"/>
              </a:ext>
            </a:extLst>
          </p:cNvPr>
          <p:cNvSpPr/>
          <p:nvPr/>
        </p:nvSpPr>
        <p:spPr>
          <a:xfrm>
            <a:off x="716787" y="1388093"/>
            <a:ext cx="3073523" cy="4968257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790391-0C13-0143-9DE5-D16A88826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DA830EA-E0D0-1F43-AACF-75529B546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494FCC-341F-4E4B-A354-6320D6B18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7</a:t>
            </a:fld>
            <a:endParaRPr lang="de-DE"/>
          </a:p>
        </p:txBody>
      </p:sp>
      <p:sp>
        <p:nvSpPr>
          <p:cNvPr id="30" name="Geschweifte Klammer links 29">
            <a:extLst>
              <a:ext uri="{FF2B5EF4-FFF2-40B4-BE49-F238E27FC236}">
                <a16:creationId xmlns:a16="http://schemas.microsoft.com/office/drawing/2014/main" id="{7CC2B4BE-7430-DF40-A270-671A68BA59BC}"/>
              </a:ext>
            </a:extLst>
          </p:cNvPr>
          <p:cNvSpPr/>
          <p:nvPr/>
        </p:nvSpPr>
        <p:spPr>
          <a:xfrm rot="16200000">
            <a:off x="6465504" y="2638310"/>
            <a:ext cx="333322" cy="4084349"/>
          </a:xfrm>
          <a:prstGeom prst="leftBrace">
            <a:avLst>
              <a:gd name="adj1" fmla="val 3327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9436F6E-BF1A-FD42-BE6B-E811F67AB3AC}"/>
              </a:ext>
            </a:extLst>
          </p:cNvPr>
          <p:cNvSpPr txBox="1"/>
          <p:nvPr/>
        </p:nvSpPr>
        <p:spPr>
          <a:xfrm>
            <a:off x="5935596" y="4807530"/>
            <a:ext cx="1393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Framework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9AC79BE8-8ED7-C749-A8E4-49F031C48EC8}"/>
              </a:ext>
            </a:extLst>
          </p:cNvPr>
          <p:cNvSpPr txBox="1"/>
          <p:nvPr/>
        </p:nvSpPr>
        <p:spPr>
          <a:xfrm>
            <a:off x="838200" y="1455461"/>
            <a:ext cx="2842939" cy="29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i="1" dirty="0"/>
              <a:t>Hardware (Devices)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I</a:t>
            </a:r>
            <a:r>
              <a:rPr lang="de-DE" baseline="30000" dirty="0">
                <a:solidFill>
                  <a:srgbClr val="00B050"/>
                </a:solidFill>
              </a:rPr>
              <a:t>2</a:t>
            </a:r>
            <a:r>
              <a:rPr lang="de-DE" dirty="0">
                <a:solidFill>
                  <a:srgbClr val="00B050"/>
                </a:solidFill>
              </a:rPr>
              <a:t>C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, PWM, ADC, Digital I/O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MUX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Plug‘n‘Play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cape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layout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configuration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Drivers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most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commonly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used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devices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F48DB3C7-4AD3-7045-A676-3873A22A63ED}"/>
              </a:ext>
            </a:extLst>
          </p:cNvPr>
          <p:cNvSpPr/>
          <p:nvPr/>
        </p:nvSpPr>
        <p:spPr>
          <a:xfrm>
            <a:off x="3887443" y="1388092"/>
            <a:ext cx="3310024" cy="4968258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A5CD778F-6225-9E40-A2B3-36059E475C41}"/>
              </a:ext>
            </a:extLst>
          </p:cNvPr>
          <p:cNvSpPr txBox="1"/>
          <p:nvPr/>
        </p:nvSpPr>
        <p:spPr>
          <a:xfrm>
            <a:off x="3919907" y="1455461"/>
            <a:ext cx="3211465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i="1" dirty="0"/>
              <a:t>Firmware (BBGW)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Runtime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configurations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Modular Driver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Functionality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Scanning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Plug‘n‘Play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devices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API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interface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via TCP/IP socket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Customizable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closed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loop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controllers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i="1" dirty="0">
                <a:solidFill>
                  <a:schemeClr val="bg1">
                    <a:lumMod val="50000"/>
                  </a:schemeClr>
                </a:solidFill>
              </a:rPr>
              <a:t>(online)</a:t>
            </a: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F40D4A1E-20B7-3241-BCEA-27E5FD37A82E}"/>
              </a:ext>
            </a:extLst>
          </p:cNvPr>
          <p:cNvSpPr/>
          <p:nvPr/>
        </p:nvSpPr>
        <p:spPr>
          <a:xfrm>
            <a:off x="7323367" y="1388092"/>
            <a:ext cx="3683300" cy="4968258"/>
          </a:xfrm>
          <a:prstGeom prst="rect">
            <a:avLst/>
          </a:prstGeom>
          <a:solidFill>
            <a:schemeClr val="accent3">
              <a:lumMod val="20000"/>
              <a:lumOff val="80000"/>
              <a:alpha val="9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80AD89FD-A20E-304C-8EA7-3BDAC2B11E6B}"/>
              </a:ext>
            </a:extLst>
          </p:cNvPr>
          <p:cNvSpPr txBox="1"/>
          <p:nvPr/>
        </p:nvSpPr>
        <p:spPr>
          <a:xfrm>
            <a:off x="7357615" y="1455461"/>
            <a:ext cx="3649051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b="1" i="1" dirty="0"/>
              <a:t>Software (PC)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Visual live </a:t>
            </a:r>
            <a:r>
              <a:rPr lang="de-DE" dirty="0" err="1">
                <a:solidFill>
                  <a:srgbClr val="00B050"/>
                </a:solidFill>
              </a:rPr>
              <a:t>interface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Individual </a:t>
            </a:r>
            <a:r>
              <a:rPr lang="de-DE" dirty="0" err="1">
                <a:solidFill>
                  <a:srgbClr val="00B050"/>
                </a:solidFill>
              </a:rPr>
              <a:t>device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plotting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and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configuration</a:t>
            </a:r>
            <a:endParaRPr lang="de-DE" dirty="0">
              <a:solidFill>
                <a:srgbClr val="C0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rgbClr val="00B050"/>
                </a:solidFill>
              </a:rPr>
              <a:t>Data </a:t>
            </a:r>
            <a:r>
              <a:rPr lang="de-DE" dirty="0" err="1">
                <a:solidFill>
                  <a:srgbClr val="00B050"/>
                </a:solidFill>
              </a:rPr>
              <a:t>streams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to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file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and</a:t>
            </a:r>
            <a:r>
              <a:rPr lang="de-DE" dirty="0">
                <a:solidFill>
                  <a:srgbClr val="00B050"/>
                </a:solidFill>
              </a:rPr>
              <a:t> UDP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rgbClr val="00B050"/>
                </a:solidFill>
              </a:rPr>
              <a:t>Runtime</a:t>
            </a:r>
            <a:r>
              <a:rPr lang="de-DE" dirty="0">
                <a:solidFill>
                  <a:srgbClr val="00B050"/>
                </a:solidFill>
              </a:rPr>
              <a:t> </a:t>
            </a:r>
            <a:r>
              <a:rPr lang="de-DE" dirty="0" err="1">
                <a:solidFill>
                  <a:srgbClr val="00B050"/>
                </a:solidFill>
              </a:rPr>
              <a:t>diagnosis</a:t>
            </a:r>
            <a:endParaRPr lang="de-DE" dirty="0">
              <a:solidFill>
                <a:srgbClr val="00B05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Diverse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multiplots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API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class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to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use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for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third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-party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applications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Customizable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closed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loop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</a:rPr>
              <a:t>controllers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i="1" dirty="0">
                <a:solidFill>
                  <a:schemeClr val="bg1">
                    <a:lumMod val="50000"/>
                  </a:schemeClr>
                </a:solidFill>
              </a:rPr>
              <a:t>(offline)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DE7EFD1E-5845-384A-83C7-44D6B7E990CF}"/>
              </a:ext>
            </a:extLst>
          </p:cNvPr>
          <p:cNvGrpSpPr/>
          <p:nvPr/>
        </p:nvGrpSpPr>
        <p:grpSpPr>
          <a:xfrm>
            <a:off x="3239882" y="933737"/>
            <a:ext cx="5723466" cy="369332"/>
            <a:chOff x="5283200" y="961365"/>
            <a:chExt cx="5723466" cy="369332"/>
          </a:xfrm>
        </p:grpSpPr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774259E2-A1D1-4245-9174-3715E9542D95}"/>
                </a:ext>
              </a:extLst>
            </p:cNvPr>
            <p:cNvSpPr txBox="1"/>
            <p:nvPr/>
          </p:nvSpPr>
          <p:spPr>
            <a:xfrm>
              <a:off x="5283200" y="961365"/>
              <a:ext cx="57234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Demo 1: 		</a:t>
              </a:r>
              <a:r>
                <a:rPr lang="de-DE" dirty="0">
                  <a:solidFill>
                    <a:schemeClr val="bg2"/>
                  </a:solidFill>
                </a:rPr>
                <a:t>Demo 2:</a:t>
              </a:r>
              <a:r>
                <a:rPr lang="de-DE" dirty="0"/>
                <a:t> 		</a:t>
              </a:r>
              <a:r>
                <a:rPr lang="de-DE" dirty="0">
                  <a:solidFill>
                    <a:schemeClr val="bg2"/>
                  </a:solidFill>
                </a:rPr>
                <a:t>Demo 3: 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0B1D39D-7752-3546-AAF9-9E758D9A1513}"/>
                </a:ext>
              </a:extLst>
            </p:cNvPr>
            <p:cNvSpPr/>
            <p:nvPr/>
          </p:nvSpPr>
          <p:spPr>
            <a:xfrm>
              <a:off x="6216618" y="1031647"/>
              <a:ext cx="254706" cy="25470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EBE1CAE-5C3D-4047-B7A0-278538771BE8}"/>
                </a:ext>
              </a:extLst>
            </p:cNvPr>
            <p:cNvSpPr/>
            <p:nvPr/>
          </p:nvSpPr>
          <p:spPr>
            <a:xfrm>
              <a:off x="8040143" y="1034432"/>
              <a:ext cx="254706" cy="25470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E3206DA-0423-EA4F-BA11-460D537F4A9C}"/>
                </a:ext>
              </a:extLst>
            </p:cNvPr>
            <p:cNvSpPr/>
            <p:nvPr/>
          </p:nvSpPr>
          <p:spPr>
            <a:xfrm>
              <a:off x="9870666" y="1015870"/>
              <a:ext cx="254706" cy="25470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833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CEBF4F-D5B0-FC4D-8CC4-03D156AD0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 1 – Data </a:t>
            </a:r>
            <a:r>
              <a:rPr lang="de-DE" dirty="0" err="1"/>
              <a:t>Acquisition</a:t>
            </a:r>
            <a:r>
              <a:rPr lang="de-DE" dirty="0"/>
              <a:t>,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Streaming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666505C-E0A2-CB45-9743-200A16C8F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129D0-21F2-5140-BB6E-4AFB2C506420}" type="datetime1">
              <a:rPr lang="de-CH" smtClean="0"/>
              <a:t>13.01.19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973E98-7DB9-3443-926E-F79102A22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11D0E6D-02F1-5F43-9AD6-B79475F5E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8</a:t>
            </a:fld>
            <a:endParaRPr lang="de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C49BFD-F0FF-F942-9206-72F8196F0362}"/>
              </a:ext>
            </a:extLst>
          </p:cNvPr>
          <p:cNvSpPr/>
          <p:nvPr/>
        </p:nvSpPr>
        <p:spPr>
          <a:xfrm>
            <a:off x="355953" y="481363"/>
            <a:ext cx="431448" cy="43144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D711410-66BF-914F-835F-B742E9FD57E9}"/>
              </a:ext>
            </a:extLst>
          </p:cNvPr>
          <p:cNvGrpSpPr/>
          <p:nvPr/>
        </p:nvGrpSpPr>
        <p:grpSpPr>
          <a:xfrm>
            <a:off x="2709334" y="1172238"/>
            <a:ext cx="7807536" cy="4867414"/>
            <a:chOff x="1693742" y="195116"/>
            <a:chExt cx="9483527" cy="5912269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A9C73FB-70DB-8142-BF3A-DE28A98D4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6200000">
              <a:off x="2698746" y="325580"/>
              <a:ext cx="1043711" cy="782783"/>
            </a:xfrm>
            <a:prstGeom prst="rect">
              <a:avLst/>
            </a:prstGeom>
          </p:spPr>
        </p:pic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87D0F3C-881C-DC47-AA14-B1E65466484B}"/>
                </a:ext>
              </a:extLst>
            </p:cNvPr>
            <p:cNvSpPr txBox="1"/>
            <p:nvPr/>
          </p:nvSpPr>
          <p:spPr>
            <a:xfrm>
              <a:off x="2829210" y="1052945"/>
              <a:ext cx="782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/>
                <a:t>IMU</a:t>
              </a:r>
            </a:p>
          </p:txBody>
        </p:sp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8FE6D63C-8635-F743-BD7A-8E85EE717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46093" y="1988773"/>
              <a:ext cx="1349015" cy="1011762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266A3A2-1A2E-9E41-BCB0-1FDD77866528}"/>
                </a:ext>
              </a:extLst>
            </p:cNvPr>
            <p:cNvSpPr txBox="1"/>
            <p:nvPr/>
          </p:nvSpPr>
          <p:spPr>
            <a:xfrm>
              <a:off x="2829208" y="2869730"/>
              <a:ext cx="7827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/>
                <a:t>BBGW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300077B8-871A-994A-8C33-B1EFAF8FF0FF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 flipH="1">
              <a:off x="3220601" y="1314555"/>
              <a:ext cx="1" cy="6742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5FF7FAD7-C64B-D046-8276-E49537C83152}"/>
                </a:ext>
              </a:extLst>
            </p:cNvPr>
            <p:cNvSpPr txBox="1"/>
            <p:nvPr/>
          </p:nvSpPr>
          <p:spPr>
            <a:xfrm>
              <a:off x="3182485" y="1513164"/>
              <a:ext cx="3561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I</a:t>
              </a:r>
              <a:r>
                <a:rPr lang="de-DE" sz="1200" baseline="30000" dirty="0"/>
                <a:t>2</a:t>
              </a:r>
              <a:r>
                <a:rPr lang="de-DE" sz="1200" dirty="0"/>
                <a:t>C</a:t>
              </a:r>
            </a:p>
          </p:txBody>
        </p:sp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96B130A7-3D94-3E48-8A53-B8EAED934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19384" y="2030326"/>
              <a:ext cx="1236468" cy="928656"/>
            </a:xfrm>
            <a:prstGeom prst="rect">
              <a:avLst/>
            </a:prstGeom>
          </p:spPr>
        </p:pic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7C55A0C3-06C2-DA4D-903F-14D1E00D2044}"/>
                </a:ext>
              </a:extLst>
            </p:cNvPr>
            <p:cNvCxnSpPr>
              <a:cxnSpLocks/>
              <a:stCxn id="10" idx="3"/>
              <a:endCxn id="14" idx="1"/>
            </p:cNvCxnSpPr>
            <p:nvPr/>
          </p:nvCxnSpPr>
          <p:spPr>
            <a:xfrm>
              <a:off x="3895108" y="2494654"/>
              <a:ext cx="15242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428DCC6-7173-0943-9010-D8E26B2B83AD}"/>
                </a:ext>
              </a:extLst>
            </p:cNvPr>
            <p:cNvSpPr txBox="1"/>
            <p:nvPr/>
          </p:nvSpPr>
          <p:spPr>
            <a:xfrm>
              <a:off x="4362966" y="2217655"/>
              <a:ext cx="5885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TCP/IP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35B788B-1708-7C46-860D-BFEB94542100}"/>
                </a:ext>
              </a:extLst>
            </p:cNvPr>
            <p:cNvSpPr txBox="1"/>
            <p:nvPr/>
          </p:nvSpPr>
          <p:spPr>
            <a:xfrm>
              <a:off x="5489557" y="2958981"/>
              <a:ext cx="939451" cy="317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/>
                <a:t>Interface</a:t>
              </a:r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F175CFFD-A807-944A-8AE6-8277780B08A5}"/>
                </a:ext>
              </a:extLst>
            </p:cNvPr>
            <p:cNvCxnSpPr>
              <a:cxnSpLocks/>
              <a:stCxn id="14" idx="3"/>
              <a:endCxn id="19" idx="1"/>
            </p:cNvCxnSpPr>
            <p:nvPr/>
          </p:nvCxnSpPr>
          <p:spPr>
            <a:xfrm flipV="1">
              <a:off x="6655852" y="1821750"/>
              <a:ext cx="1087282" cy="6729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2EE7E544-CD82-C94A-B752-93C78EE23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43134" y="1384756"/>
              <a:ext cx="873988" cy="873988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8D08E0C5-C4DD-6841-ACA3-10B73B63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43787" y="2572717"/>
              <a:ext cx="672679" cy="772530"/>
            </a:xfrm>
            <a:prstGeom prst="rect">
              <a:avLst/>
            </a:prstGeom>
          </p:spPr>
        </p:pic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51FF6FC3-2759-EF40-924B-DF6509E1A7CD}"/>
                </a:ext>
              </a:extLst>
            </p:cNvPr>
            <p:cNvCxnSpPr>
              <a:cxnSpLocks/>
              <a:stCxn id="14" idx="3"/>
              <a:endCxn id="20" idx="1"/>
            </p:cNvCxnSpPr>
            <p:nvPr/>
          </p:nvCxnSpPr>
          <p:spPr>
            <a:xfrm>
              <a:off x="6655852" y="2494654"/>
              <a:ext cx="1187935" cy="464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8F49DD4A-982B-2047-9632-AD7E743133F7}"/>
                </a:ext>
              </a:extLst>
            </p:cNvPr>
            <p:cNvSpPr txBox="1"/>
            <p:nvPr/>
          </p:nvSpPr>
          <p:spPr>
            <a:xfrm rot="19657107">
              <a:off x="6631387" y="1947901"/>
              <a:ext cx="9743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/>
                <a:t>UDP Stream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88C1FB2-9F8B-9447-B207-C6B25ACADB53}"/>
                </a:ext>
              </a:extLst>
            </p:cNvPr>
            <p:cNvSpPr txBox="1"/>
            <p:nvPr/>
          </p:nvSpPr>
          <p:spPr>
            <a:xfrm rot="1126205">
              <a:off x="6886198" y="2467736"/>
              <a:ext cx="923182" cy="2616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1100" dirty="0"/>
                <a:t>File Stream</a:t>
              </a:r>
            </a:p>
          </p:txBody>
        </p: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591CACB-6B26-5B47-B21D-0FBA4C0EC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93742" y="3220592"/>
              <a:ext cx="3053717" cy="28389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D1BE4FF9-848B-9B4A-AC56-0ADA74B0E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72456" y="3659220"/>
              <a:ext cx="3692255" cy="24481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A2DE63D6-5977-344A-B266-BE9C995E27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258565" y="2450092"/>
              <a:ext cx="1505210" cy="276897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994ED1DC-1612-BE47-824D-6901245C2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17785" y="260713"/>
              <a:ext cx="2359484" cy="176961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326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42ADE3E-7D07-FC4E-A607-29D17703B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277A0-26EE-4544-9C74-B79428013436}" type="datetime1">
              <a:rPr lang="de-CH" smtClean="0"/>
              <a:t>14.01.19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8E11FB-12AD-7C4C-921B-EBCCE5768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Laboratory of Intelligent Systems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2280D23-16AD-EA40-8D4D-4B8DAFC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63CAF-F2C7-884A-937C-A14CBBA50476}" type="slidenum">
              <a:rPr lang="de-DE" smtClean="0"/>
              <a:t>9</a:t>
            </a:fld>
            <a:endParaRPr lang="de-DE"/>
          </a:p>
        </p:txBody>
      </p:sp>
      <p:pic>
        <p:nvPicPr>
          <p:cNvPr id="5" name="LIS_Presentation_1">
            <a:hlinkClick r:id="" action="ppaction://media"/>
            <a:extLst>
              <a:ext uri="{FF2B5EF4-FFF2-40B4-BE49-F238E27FC236}">
                <a16:creationId xmlns:a16="http://schemas.microsoft.com/office/drawing/2014/main" id="{CB85FA5F-AF54-5140-A988-6ABB921289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3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5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1137</Words>
  <Application>Microsoft Macintosh PowerPoint</Application>
  <PresentationFormat>Breitbild</PresentationFormat>
  <Paragraphs>302</Paragraphs>
  <Slides>20</Slides>
  <Notes>14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</vt:lpstr>
      <vt:lpstr>A Hardware Front-End  For Fast Prototyping</vt:lpstr>
      <vt:lpstr>Problem</vt:lpstr>
      <vt:lpstr>State Of The Art</vt:lpstr>
      <vt:lpstr>Limitations</vt:lpstr>
      <vt:lpstr>Solution</vt:lpstr>
      <vt:lpstr>Method</vt:lpstr>
      <vt:lpstr>PowerPoint-Präsentation</vt:lpstr>
      <vt:lpstr>Demo 1 – Data Acquisition, Visualization and Streaming</vt:lpstr>
      <vt:lpstr>PowerPoint-Präsentation</vt:lpstr>
      <vt:lpstr>PowerPoint-Präsentation</vt:lpstr>
      <vt:lpstr>Demo 2 – Plug‘n‘Play </vt:lpstr>
      <vt:lpstr>PowerPoint-Präsentation</vt:lpstr>
      <vt:lpstr>Demo 3 – Embedded Scripting  (Online / Offline Closed Loops)</vt:lpstr>
      <vt:lpstr>PowerPoint-Präsentation</vt:lpstr>
      <vt:lpstr>Conclusion</vt:lpstr>
      <vt:lpstr>Evaluation</vt:lpstr>
      <vt:lpstr>Future Work</vt:lpstr>
      <vt:lpstr>Thank You For Your Attention!</vt:lpstr>
      <vt:lpstr>Appendix</vt:lpstr>
      <vt:lpstr>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Cyrill Lippuner</dc:creator>
  <cp:lastModifiedBy>Cyrill Lippuner</cp:lastModifiedBy>
  <cp:revision>174</cp:revision>
  <dcterms:created xsi:type="dcterms:W3CDTF">2018-12-27T13:47:29Z</dcterms:created>
  <dcterms:modified xsi:type="dcterms:W3CDTF">2019-01-14T10:02:49Z</dcterms:modified>
</cp:coreProperties>
</file>